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7" r:id="rId2"/>
    <p:sldId id="259" r:id="rId3"/>
    <p:sldId id="260" r:id="rId4"/>
    <p:sldId id="261" r:id="rId5"/>
    <p:sldId id="2146847826" r:id="rId6"/>
    <p:sldId id="2146847827" r:id="rId7"/>
    <p:sldId id="2146847829" r:id="rId8"/>
    <p:sldId id="2146847831" r:id="rId9"/>
    <p:sldId id="2146847833" r:id="rId10"/>
    <p:sldId id="2146847832" r:id="rId11"/>
    <p:sldId id="269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079"/>
    <a:srgbClr val="002F76"/>
    <a:srgbClr val="FCB6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779" autoAdjust="0"/>
    <p:restoredTop sz="94291" autoAdjust="0"/>
  </p:normalViewPr>
  <p:slideViewPr>
    <p:cSldViewPr snapToGrid="0">
      <p:cViewPr varScale="1">
        <p:scale>
          <a:sx n="65" d="100"/>
          <a:sy n="65" d="100"/>
        </p:scale>
        <p:origin x="1068" y="48"/>
      </p:cViewPr>
      <p:guideLst/>
    </p:cSldViewPr>
  </p:slideViewPr>
  <p:notesTextViewPr>
    <p:cViewPr>
      <p:scale>
        <a:sx n="75" d="100"/>
        <a:sy n="7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image" Target="../media/image9.emf"/><Relationship Id="rId5" Type="http://schemas.openxmlformats.org/officeDocument/2006/relationships/image" Target="../media/image13.emf"/><Relationship Id="rId4" Type="http://schemas.openxmlformats.org/officeDocument/2006/relationships/image" Target="../media/image12.e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38.emf"/><Relationship Id="rId3" Type="http://schemas.openxmlformats.org/officeDocument/2006/relationships/image" Target="../media/image33.emf"/><Relationship Id="rId7" Type="http://schemas.openxmlformats.org/officeDocument/2006/relationships/image" Target="../media/image37.emf"/><Relationship Id="rId2" Type="http://schemas.openxmlformats.org/officeDocument/2006/relationships/image" Target="../media/image32.emf"/><Relationship Id="rId1" Type="http://schemas.openxmlformats.org/officeDocument/2006/relationships/image" Target="../media/image31.emf"/><Relationship Id="rId6" Type="http://schemas.openxmlformats.org/officeDocument/2006/relationships/image" Target="../media/image36.emf"/><Relationship Id="rId5" Type="http://schemas.openxmlformats.org/officeDocument/2006/relationships/image" Target="../media/image35.emf"/><Relationship Id="rId4" Type="http://schemas.openxmlformats.org/officeDocument/2006/relationships/image" Target="../media/image34.e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emf"/><Relationship Id="rId1" Type="http://schemas.openxmlformats.org/officeDocument/2006/relationships/image" Target="../media/image46.emf"/><Relationship Id="rId6" Type="http://schemas.openxmlformats.org/officeDocument/2006/relationships/image" Target="../media/image51.emf"/><Relationship Id="rId5" Type="http://schemas.openxmlformats.org/officeDocument/2006/relationships/image" Target="../media/image50.emf"/><Relationship Id="rId4" Type="http://schemas.openxmlformats.org/officeDocument/2006/relationships/image" Target="../media/image4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6CCDE4-1BFC-4EA1-A9E2-2A3F513E0C34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7C7C91-438E-4B00-85DF-05954ADBD5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3071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C7C91-438E-4B00-85DF-05954ADBD59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1407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37C7C91-438E-4B00-85DF-05954ADBD59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2005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14199-E249-4EDB-9255-17354C453B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BCB5512-7497-4FA0-903C-1685129CA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5CF687-6CB4-491D-B6C7-B77A259742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9DAE1-7A9E-4F9D-B3A4-F91183E62B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B44AB1-0064-4029-957F-4C7A9FE30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1495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892847-DC17-445D-A3E6-E439648F07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50E57A-D48C-41BD-A0C4-AC3C96DFE2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091331-205D-4BE7-BED2-370B52EA8B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71B91-E00F-48BE-A2AD-CBECF02AB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564B9D-272B-48D7-B713-5BB54C1C8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859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7177BD-1CEB-4CF4-A6FB-2357327672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86E724-F436-4419-BA32-1AF03C52E2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73E246-08CC-4D87-8164-79DEE2533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477545-CC7E-4119-98D5-602934144E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E28248-12C2-4D86-94E9-95F9B44C3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085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2515BD-37FF-423A-BD9C-C0A9B57B1E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F65C9-408F-444E-B5B9-970CE34B41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F1C282-A0EE-4077-B7C7-6B5FC3BC41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2E40D6-3B99-44A4-8EC5-A1ECC0B1A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F6CA8D-6148-460A-8D4B-AD44755780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4E049-7626-4809-BC0F-F878D87E2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04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C2CC7-63C5-446D-B0C0-009E26AFF8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186B4-4139-4777-9DD3-46373F8CCA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536435-0AD3-45FD-A93E-0B6252501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090242-676A-43A5-B0FD-6D60096F5F7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C8A35A9-81B0-4149-A575-199B1D149E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CEE61D-D7B3-475B-8AAE-8B5AEF9C63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15F8482-A785-4790-9988-E48028C06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996E6DF-92EE-4AB0-B935-22E3D00CE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337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C23FC-13A9-4C87-8162-22134D9E4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387C98-E5D9-4C03-9DD3-FB2D2619B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586470-E27E-4AF9-A81E-9458DEFFA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95C584-A96A-49D9-95CC-418C32531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944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2EE1561-DE74-43BA-85AF-86FD3F196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DF9C21-B1F9-4DC5-AA0F-032A20775A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D94949-C23E-45B9-AE67-E43F01032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120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EAA1B3-9E88-4A08-87C8-33EED8B0F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8D134-2E02-4AC9-962D-DBEE658394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1240EF-DC74-4214-A0BA-5A79E904B2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070D007-FC0F-43ED-BF92-4B3CF8429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EEC107-E771-4EA1-84DC-79527A8475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F05ADA-ADA7-4E4C-BF3B-0AF637477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8021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46F3CC-2E00-4C88-A4B1-B61B8D41AC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4C5D26-5D34-4DEB-9D41-278B349E2F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6D7011-DBAE-4849-9DDB-2095FF8BFD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F24DFB6-30B7-4982-AB4E-294CDFDFA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CC891C-D9FF-4051-97F8-1608E5E02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8BBD28-63BE-415E-89D3-B812C5276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20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CF1FE-3513-45BA-9E4E-A25329B63D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1D379D5-10B9-483C-BDC7-10A99B462E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DA79E-085A-484D-8784-4E26A0E61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99C96-5257-437F-9A6D-623498D74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58C247-6E0A-40B2-8D53-73684FA5DC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3240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B7EC649-F698-4CD7-84DB-D1526A6952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BE384E-A407-4237-9369-03A5E83B0B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2203B3-8347-453D-A024-8DB2939F7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602F9-94FD-4F38-B8CC-3B6788F44DDD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AE0699-6F0A-4CA1-884F-CAA5E8ACC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FDCD5-7B76-4001-9C32-3C2FFA4DD1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72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6D13849C-81ED-C243-8E42-CA9B253AFB3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1746" y="220782"/>
            <a:ext cx="1716071" cy="255585"/>
          </a:xfrm>
          <a:prstGeom prst="rect">
            <a:avLst/>
          </a:prstGeom>
        </p:spPr>
      </p:pic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48794B79-2793-9243-B929-4649890ABF45}"/>
              </a:ext>
            </a:extLst>
          </p:cNvPr>
          <p:cNvCxnSpPr/>
          <p:nvPr userDrawn="1"/>
        </p:nvCxnSpPr>
        <p:spPr>
          <a:xfrm>
            <a:off x="10818674" y="3057062"/>
            <a:ext cx="1368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hlinkClick r:id="" action="ppaction://noaction"/>
          </p:cNvPr>
          <p:cNvSpPr/>
          <p:nvPr userDrawn="1"/>
        </p:nvSpPr>
        <p:spPr>
          <a:xfrm>
            <a:off x="10126134" y="136525"/>
            <a:ext cx="1866908" cy="396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" name="圖片 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996"/>
            <a:ext cx="12186674" cy="6855004"/>
          </a:xfrm>
          <a:prstGeom prst="rect">
            <a:avLst/>
          </a:prstGeom>
        </p:spPr>
      </p:pic>
      <p:sp>
        <p:nvSpPr>
          <p:cNvPr id="11" name="標題 1"/>
          <p:cNvSpPr>
            <a:spLocks noGrp="1"/>
          </p:cNvSpPr>
          <p:nvPr>
            <p:ph type="title" hasCustomPrompt="1"/>
          </p:nvPr>
        </p:nvSpPr>
        <p:spPr>
          <a:xfrm>
            <a:off x="657575" y="996807"/>
            <a:ext cx="7999314" cy="2293324"/>
          </a:xfrm>
          <a:noFill/>
        </p:spPr>
        <p:txBody>
          <a:bodyPr>
            <a:normAutofit/>
          </a:bodyPr>
          <a:lstStyle>
            <a:lvl1pPr>
              <a:defRPr sz="4400" b="0">
                <a:solidFill>
                  <a:schemeClr val="bg1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defRPr>
            </a:lvl1pPr>
          </a:lstStyle>
          <a:p>
            <a:pPr algn="ctr" fontAlgn="ctr"/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UBN2314AA00 - Control Run Report For New </a:t>
            </a:r>
            <a:r>
              <a:rPr lang="en-US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 - Connector</a:t>
            </a:r>
            <a:r>
              <a:rPr lang="en-US" altLang="zh-CN" sz="4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altLang="zh-CN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tx1"/>
                </a:solidFill>
              </a:rPr>
              <a:pPr/>
              <a:t>‹#›</a:t>
            </a:fld>
            <a:endParaRPr lang="zh-TW" altLang="en-US" b="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 userDrawn="1"/>
        </p:nvSpPr>
        <p:spPr>
          <a:xfrm>
            <a:off x="459062" y="6464413"/>
            <a:ext cx="4085967" cy="31303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4" name="文字方塊 13"/>
          <p:cNvSpPr txBox="1"/>
          <p:nvPr userDrawn="1"/>
        </p:nvSpPr>
        <p:spPr>
          <a:xfrm>
            <a:off x="189471" y="6464413"/>
            <a:ext cx="362240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600" dirty="0">
                <a:solidFill>
                  <a:schemeClr val="bg1"/>
                </a:solidFill>
              </a:rPr>
              <a:t>2025 F</a:t>
            </a:r>
            <a:r>
              <a:rPr lang="en-US" altLang="zh-CN" sz="1600" dirty="0">
                <a:solidFill>
                  <a:schemeClr val="bg1"/>
                </a:solidFill>
              </a:rPr>
              <a:t>ii Confidential.</a:t>
            </a:r>
            <a:r>
              <a:rPr lang="en-US" altLang="zh-CN" sz="16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13709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Repor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36201" y="76200"/>
            <a:ext cx="1909228" cy="449568"/>
          </a:xfrm>
          <a:prstGeom prst="rect">
            <a:avLst/>
          </a:prstGeom>
        </p:spPr>
      </p:pic>
      <p:pic>
        <p:nvPicPr>
          <p:cNvPr id="4" name="圖片 3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6620933"/>
            <a:ext cx="12191999" cy="241235"/>
          </a:xfrm>
          <a:prstGeom prst="rect">
            <a:avLst/>
          </a:prstGeom>
        </p:spPr>
      </p:pic>
      <p:sp>
        <p:nvSpPr>
          <p:cNvPr id="8" name="投影片編號版面配置區 5"/>
          <p:cNvSpPr txBox="1">
            <a:spLocks/>
          </p:cNvSpPr>
          <p:nvPr userDrawn="1"/>
        </p:nvSpPr>
        <p:spPr>
          <a:xfrm>
            <a:off x="11015136" y="6620932"/>
            <a:ext cx="1109133" cy="24123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TW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2BCCDC4-842A-4C2E-969C-D1D2F02A5041}" type="slidenum">
              <a:rPr lang="zh-TW" altLang="en-US" b="0" smtClean="0">
                <a:solidFill>
                  <a:schemeClr val="bg1"/>
                </a:solidFill>
              </a:rPr>
              <a:pPr/>
              <a:t>‹#›</a:t>
            </a:fld>
            <a:endParaRPr lang="zh-TW" altLang="en-US" b="0" dirty="0">
              <a:solidFill>
                <a:schemeClr val="bg1"/>
              </a:solidFill>
            </a:endParaRPr>
          </a:p>
        </p:txBody>
      </p:sp>
      <p:pic>
        <p:nvPicPr>
          <p:cNvPr id="9" name="图片 4">
            <a:extLst>
              <a:ext uri="{FF2B5EF4-FFF2-40B4-BE49-F238E27FC236}">
                <a16:creationId xmlns:a16="http://schemas.microsoft.com/office/drawing/2014/main" id="{A9621F51-BC94-CE0C-016B-69E5DF34565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8292"/>
            <a:ext cx="868837" cy="483117"/>
          </a:xfrm>
          <a:prstGeom prst="rect">
            <a:avLst/>
          </a:prstGeom>
        </p:spPr>
      </p:pic>
      <p:sp>
        <p:nvSpPr>
          <p:cNvPr id="7" name="矩形 6"/>
          <p:cNvSpPr/>
          <p:nvPr userDrawn="1"/>
        </p:nvSpPr>
        <p:spPr>
          <a:xfrm>
            <a:off x="283077" y="6620932"/>
            <a:ext cx="4085967" cy="237068"/>
          </a:xfrm>
          <a:prstGeom prst="rect">
            <a:avLst/>
          </a:prstGeom>
          <a:solidFill>
            <a:srgbClr val="002F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0" name="文字方塊 9"/>
          <p:cNvSpPr txBox="1"/>
          <p:nvPr userDrawn="1"/>
        </p:nvSpPr>
        <p:spPr>
          <a:xfrm>
            <a:off x="215346" y="6600966"/>
            <a:ext cx="276543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1200" dirty="0">
                <a:solidFill>
                  <a:schemeClr val="bg1"/>
                </a:solidFill>
              </a:rPr>
              <a:t>2025 F</a:t>
            </a:r>
            <a:r>
              <a:rPr lang="en-US" altLang="zh-CN" sz="1200" dirty="0">
                <a:solidFill>
                  <a:schemeClr val="bg1"/>
                </a:solidFill>
              </a:rPr>
              <a:t>ii Confidential.</a:t>
            </a:r>
            <a:r>
              <a:rPr lang="en-US" altLang="zh-CN" sz="1200" baseline="0" dirty="0">
                <a:solidFill>
                  <a:schemeClr val="bg1"/>
                </a:solidFill>
              </a:rPr>
              <a:t> All Rights Reserved.</a:t>
            </a:r>
            <a:endParaRPr lang="zh-TW" altLang="en-U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83229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456E79-6040-47F4-A14F-D01FE0F16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65FA95-1E21-4606-B479-460A55413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39396E-D650-46FE-8BCD-30F1C74B43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E602F9-94FD-4F38-B8CC-3B6788F44DDD}" type="datetimeFigureOut">
              <a:rPr lang="en-US" smtClean="0"/>
              <a:t>8/5/2025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68FBC-4414-499C-869B-E9FEC155FD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65C551-46F0-4632-AE50-0206053DAA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492D52-8200-4768-B288-F9B6B4C71A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223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13.e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emf"/><Relationship Id="rId11" Type="http://schemas.openxmlformats.org/officeDocument/2006/relationships/oleObject" Target="../embeddings/oleObject5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2.emf"/><Relationship Id="rId4" Type="http://schemas.openxmlformats.org/officeDocument/2006/relationships/image" Target="../media/image9.emf"/><Relationship Id="rId9" Type="http://schemas.openxmlformats.org/officeDocument/2006/relationships/oleObject" Target="../embeddings/oleObject4.bin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4.jpeg"/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12" Type="http://schemas.openxmlformats.org/officeDocument/2006/relationships/image" Target="../media/image2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7.png"/><Relationship Id="rId11" Type="http://schemas.openxmlformats.org/officeDocument/2006/relationships/image" Target="../media/image22.jpeg"/><Relationship Id="rId5" Type="http://schemas.openxmlformats.org/officeDocument/2006/relationships/image" Target="../media/image16.png"/><Relationship Id="rId15" Type="http://schemas.openxmlformats.org/officeDocument/2006/relationships/image" Target="../media/image26.jpeg"/><Relationship Id="rId10" Type="http://schemas.openxmlformats.org/officeDocument/2006/relationships/image" Target="../media/image21.jpeg"/><Relationship Id="rId4" Type="http://schemas.openxmlformats.org/officeDocument/2006/relationships/image" Target="../media/image15.png"/><Relationship Id="rId9" Type="http://schemas.openxmlformats.org/officeDocument/2006/relationships/image" Target="../media/image20.jpeg"/><Relationship Id="rId14" Type="http://schemas.openxmlformats.org/officeDocument/2006/relationships/image" Target="../media/image2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13" Type="http://schemas.openxmlformats.org/officeDocument/2006/relationships/oleObject" Target="../embeddings/oleObject10.bin"/><Relationship Id="rId18" Type="http://schemas.openxmlformats.org/officeDocument/2006/relationships/image" Target="../media/image38.e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35.emf"/><Relationship Id="rId17" Type="http://schemas.openxmlformats.org/officeDocument/2006/relationships/oleObject" Target="../embeddings/oleObject12.bin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37.emf"/><Relationship Id="rId20" Type="http://schemas.openxmlformats.org/officeDocument/2006/relationships/image" Target="../media/image40.png"/><Relationship Id="rId1" Type="http://schemas.openxmlformats.org/officeDocument/2006/relationships/vmlDrawing" Target="../drawings/vmlDrawing2.vml"/><Relationship Id="rId6" Type="http://schemas.openxmlformats.org/officeDocument/2006/relationships/image" Target="../media/image32.emf"/><Relationship Id="rId11" Type="http://schemas.openxmlformats.org/officeDocument/2006/relationships/package" Target="../embeddings/Microsoft_Word_Document.docx"/><Relationship Id="rId5" Type="http://schemas.openxmlformats.org/officeDocument/2006/relationships/oleObject" Target="../embeddings/oleObject7.bin"/><Relationship Id="rId15" Type="http://schemas.openxmlformats.org/officeDocument/2006/relationships/oleObject" Target="../embeddings/oleObject11.bin"/><Relationship Id="rId10" Type="http://schemas.openxmlformats.org/officeDocument/2006/relationships/image" Target="../media/image34.emf"/><Relationship Id="rId19" Type="http://schemas.openxmlformats.org/officeDocument/2006/relationships/image" Target="../media/image39.png"/><Relationship Id="rId4" Type="http://schemas.openxmlformats.org/officeDocument/2006/relationships/image" Target="../media/image31.emf"/><Relationship Id="rId9" Type="http://schemas.openxmlformats.org/officeDocument/2006/relationships/oleObject" Target="../embeddings/oleObject9.bin"/><Relationship Id="rId14" Type="http://schemas.openxmlformats.org/officeDocument/2006/relationships/image" Target="../media/image3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emf"/><Relationship Id="rId13" Type="http://schemas.openxmlformats.org/officeDocument/2006/relationships/oleObject" Target="../embeddings/oleObject18.bin"/><Relationship Id="rId3" Type="http://schemas.openxmlformats.org/officeDocument/2006/relationships/oleObject" Target="../embeddings/oleObject13.bin"/><Relationship Id="rId7" Type="http://schemas.openxmlformats.org/officeDocument/2006/relationships/oleObject" Target="../embeddings/oleObject15.bin"/><Relationship Id="rId12" Type="http://schemas.openxmlformats.org/officeDocument/2006/relationships/image" Target="../media/image50.emf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53.png"/><Relationship Id="rId1" Type="http://schemas.openxmlformats.org/officeDocument/2006/relationships/vmlDrawing" Target="../drawings/vmlDrawing3.vml"/><Relationship Id="rId6" Type="http://schemas.openxmlformats.org/officeDocument/2006/relationships/image" Target="../media/image47.emf"/><Relationship Id="rId11" Type="http://schemas.openxmlformats.org/officeDocument/2006/relationships/oleObject" Target="../embeddings/oleObject17.bin"/><Relationship Id="rId5" Type="http://schemas.openxmlformats.org/officeDocument/2006/relationships/oleObject" Target="../embeddings/oleObject14.bin"/><Relationship Id="rId15" Type="http://schemas.openxmlformats.org/officeDocument/2006/relationships/image" Target="../media/image52.png"/><Relationship Id="rId10" Type="http://schemas.openxmlformats.org/officeDocument/2006/relationships/image" Target="../media/image49.emf"/><Relationship Id="rId4" Type="http://schemas.openxmlformats.org/officeDocument/2006/relationships/image" Target="../media/image46.emf"/><Relationship Id="rId9" Type="http://schemas.openxmlformats.org/officeDocument/2006/relationships/oleObject" Target="../embeddings/oleObject16.bin"/><Relationship Id="rId14" Type="http://schemas.openxmlformats.org/officeDocument/2006/relationships/image" Target="../media/image51.emf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332D46-A272-423B-808F-4017AAFA9A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2068" y="1876829"/>
            <a:ext cx="8203474" cy="2293324"/>
          </a:xfrm>
        </p:spPr>
        <p:txBody>
          <a:bodyPr>
            <a:normAutofit/>
          </a:bodyPr>
          <a:lstStyle/>
          <a:p>
            <a:pPr algn="ctr"/>
            <a:r>
              <a:rPr lang="en-US" sz="4500" b="1" dirty="0">
                <a:latin typeface="Arial" panose="020B0604020202020204" pitchFamily="34" charset="0"/>
                <a:cs typeface="Arial" panose="020B0604020202020204" pitchFamily="34" charset="0"/>
              </a:rPr>
              <a:t>BFX AT-100 FHD channel (live) noise FA report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37BC894-5714-4072-8623-D28C81787F44}"/>
              </a:ext>
            </a:extLst>
          </p:cNvPr>
          <p:cNvSpPr txBox="1"/>
          <p:nvPr/>
        </p:nvSpPr>
        <p:spPr>
          <a:xfrm>
            <a:off x="422031" y="4901219"/>
            <a:ext cx="3329353" cy="95866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Prepare by: PE – JUSTIN</a:t>
            </a:r>
          </a:p>
          <a:p>
            <a:pPr>
              <a:lnSpc>
                <a:spcPct val="150000"/>
              </a:lnSpc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Date: 2025/08/05</a:t>
            </a:r>
          </a:p>
        </p:txBody>
      </p:sp>
    </p:spTree>
    <p:extLst>
      <p:ext uri="{BB962C8B-B14F-4D97-AF65-F5344CB8AC3E}">
        <p14:creationId xmlns:p14="http://schemas.microsoft.com/office/powerpoint/2010/main" val="1066746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215826"/>
              </p:ext>
            </p:extLst>
          </p:nvPr>
        </p:nvGraphicFramePr>
        <p:xfrm>
          <a:off x="174172" y="952285"/>
          <a:ext cx="11887200" cy="4705913"/>
        </p:xfrm>
        <a:graphic>
          <a:graphicData uri="http://schemas.openxmlformats.org/drawingml/2006/table">
            <a:tbl>
              <a:tblPr/>
              <a:tblGrid>
                <a:gridCol w="1735810">
                  <a:extLst>
                    <a:ext uri="{9D8B030D-6E8A-4147-A177-3AD203B41FA5}">
                      <a16:colId xmlns:a16="http://schemas.microsoft.com/office/drawing/2014/main" val="3123104050"/>
                    </a:ext>
                  </a:extLst>
                </a:gridCol>
                <a:gridCol w="10151390">
                  <a:extLst>
                    <a:ext uri="{9D8B030D-6E8A-4147-A177-3AD203B41FA5}">
                      <a16:colId xmlns:a16="http://schemas.microsoft.com/office/drawing/2014/main" val="3897910792"/>
                    </a:ext>
                  </a:extLst>
                </a:gridCol>
              </a:tblGrid>
              <a:tr h="637407">
                <a:tc gridSpan="2"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Issue Description</a:t>
                      </a:r>
                      <a:r>
                        <a:rPr kumimoji="0" lang="zh-CN" altLang="en-U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en-US" altLang="zh-CN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(5W2H)</a:t>
                      </a:r>
                      <a:endParaRPr kumimoji="0" lang="zh-TW" altLang="en-U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5086092"/>
                  </a:ext>
                </a:extLst>
              </a:tr>
              <a:tr h="430830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lang="en-US" sz="1800" b="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2025-May-24</a:t>
                      </a:r>
                      <a:endParaRPr kumimoji="0" lang="en-US" altLang="zh-CN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98213335"/>
                  </a:ext>
                </a:extLst>
              </a:tr>
              <a:tr h="430830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Who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SH Son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878102"/>
                  </a:ext>
                </a:extLst>
              </a:tr>
              <a:tr h="430830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Where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9366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93663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side, </a:t>
                      </a: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Location : SK networks warehouse, </a:t>
                      </a:r>
                      <a:r>
                        <a:rPr kumimoji="0" lang="en-US" sz="18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Anseong</a:t>
                      </a: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, Korea.</a:t>
                      </a:r>
                      <a:endParaRPr kumimoji="0" lang="en-US" altLang="zh-CN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022953"/>
                  </a:ext>
                </a:extLst>
              </a:tr>
              <a:tr h="646244">
                <a:tc>
                  <a:txBody>
                    <a:bodyPr/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hat</a:t>
                      </a:r>
                      <a:endParaRPr kumimoji="0" lang="zh-TW" alt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ALT customer return 1pc BFX-AT 100 have video </a:t>
                      </a:r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FHD (1920 x 1080, codecs:</a:t>
                      </a:r>
                      <a:r>
                        <a:rPr lang="en-US" sz="18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H264 AVC/AAC) channel live suffers from image noise</a:t>
                      </a:r>
                      <a:endParaRPr kumimoji="0" lang="en-US" sz="18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SimSun" panose="02010600030101010101" pitchFamily="2" charset="-122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4607069"/>
                  </a:ext>
                </a:extLst>
              </a:tr>
              <a:tr h="812968"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2813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W</a:t>
                      </a:r>
                      <a:r>
                        <a:rPr kumimoji="0" lang="en-US" altLang="zh-CN" sz="18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hy</a:t>
                      </a:r>
                      <a:endParaRPr kumimoji="0" lang="zh-TW" altLang="en-US" sz="18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Microsoft JhengHei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defTabSz="912813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defTabSz="912813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defTabSz="912813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  <a:sym typeface="Wingdings" panose="05000000000000000000" pitchFamily="2" charset="2"/>
                        </a:rPr>
                        <a:t>TBD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1765016"/>
                  </a:ext>
                </a:extLst>
              </a:tr>
              <a:tr h="6462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NG product have video </a:t>
                      </a:r>
                      <a:r>
                        <a:rPr kumimoji="0" lang="en-US" altLang="zh-CN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FHD channel (live) image noise</a:t>
                      </a: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: S/N range: 2149688001202503069476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91503"/>
                  </a:ext>
                </a:extLst>
              </a:tr>
              <a:tr h="64624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TW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Microsoft JhengHei" panose="020B0604030504040204" pitchFamily="34" charset="-120"/>
                          <a:cs typeface="Arial" panose="020B0604020202020204" pitchFamily="34" charset="0"/>
                        </a:rPr>
                        <a:t>How much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SimSun" panose="02010600030101010101" pitchFamily="2" charset="-122"/>
                          <a:cs typeface="Arial" panose="020B0604020202020204" pitchFamily="34" charset="0"/>
                        </a:rPr>
                        <a:t>1pcs / 60.000 pcs ~ 0.00166% (Qty inspection lot 60k delivered on 2025.4)</a:t>
                      </a:r>
                    </a:p>
                  </a:txBody>
                  <a:tcPr marL="121920" marR="121920" marT="60960" marB="609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701107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4D0F1510-3EBD-9564-A89C-681D70FFCBDC}"/>
              </a:ext>
            </a:extLst>
          </p:cNvPr>
          <p:cNvSpPr txBox="1"/>
          <p:nvPr/>
        </p:nvSpPr>
        <p:spPr>
          <a:xfrm>
            <a:off x="886281" y="106078"/>
            <a:ext cx="46987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 Description</a:t>
            </a:r>
            <a:endParaRPr lang="zh-TW" altLang="en-US" sz="36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3453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extBox 26"/>
          <p:cNvSpPr txBox="1"/>
          <p:nvPr/>
        </p:nvSpPr>
        <p:spPr>
          <a:xfrm>
            <a:off x="609022" y="839947"/>
            <a:ext cx="325428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Double check fail symptom: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04400" y="1164907"/>
            <a:ext cx="4782392" cy="1345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Use product have customer account to play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“Live_0_1747981707_0.ts”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video in app </a:t>
            </a:r>
            <a:r>
              <a:rPr lang="en-US" sz="1400" i="1" dirty="0">
                <a:latin typeface="Arial" panose="020B0604020202020204" pitchFamily="34" charset="0"/>
                <a:cs typeface="Arial" panose="020B0604020202020204" pitchFamily="34" charset="0"/>
              </a:rPr>
              <a:t>“MX player”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FHD (1920 x 1080, codecs: </a:t>
            </a:r>
            <a:r>
              <a:rPr lang="en-US" sz="14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H264 AVC/AAC</a:t>
            </a:r>
            <a:r>
              <a:rPr lang="en-US" sz="1400" dirty="0">
                <a:latin typeface="Arial" panose="020B0604020202020204" pitchFamily="34" charset="0"/>
                <a:cs typeface="Arial" panose="020B0604020202020204" pitchFamily="34" charset="0"/>
              </a:rPr>
              <a:t>) channel live suffers from image noise</a:t>
            </a:r>
            <a:endParaRPr lang="en-US" sz="1400" dirty="0">
              <a:solidFill>
                <a:srgbClr val="000000"/>
              </a:solidFill>
              <a:latin typeface="Arial" panose="020B0604020202020204" pitchFamily="34" charset="0"/>
              <a:ea typeface="SimSun" panose="02010600030101010101" pitchFamily="2" charset="-122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7C99E50-F3EC-44E1-911C-ECBE87A26633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743992" y="5290986"/>
            <a:ext cx="10342668" cy="916847"/>
          </a:xfrm>
          <a:prstGeom prst="wedgeRoundRectCallou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1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 </a:t>
            </a:r>
          </a:p>
          <a:p>
            <a:pPr lv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700" dirty="0">
                <a:solidFill>
                  <a:srgbClr val="00206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NG product play video FHD channel (live) (</a:t>
            </a:r>
            <a:r>
              <a:rPr lang="en-US" sz="1700" dirty="0">
                <a:solidFill>
                  <a:srgbClr val="FF000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1920 x 1080, H264 AVC/AAC</a:t>
            </a:r>
            <a:r>
              <a:rPr lang="en-US" sz="1700" dirty="0">
                <a:solidFill>
                  <a:srgbClr val="002060"/>
                </a:solidFill>
                <a:latin typeface="Arial" panose="020B0604020202020204" pitchFamily="34" charset="0"/>
                <a:ea typeface="SimSun" panose="02010600030101010101" pitchFamily="2" charset="-122"/>
                <a:cs typeface="Arial" panose="020B0604020202020204" pitchFamily="34" charset="0"/>
              </a:rPr>
              <a:t>) suffers from image noise 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1DDAB7-A1EB-4316-BEA3-A260209429D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29412" y="2885587"/>
            <a:ext cx="2954794" cy="1619305"/>
          </a:xfrm>
          <a:prstGeom prst="rect">
            <a:avLst/>
          </a:prstGeom>
        </p:spPr>
      </p:pic>
      <p:grpSp>
        <p:nvGrpSpPr>
          <p:cNvPr id="16" name="Group 15">
            <a:extLst>
              <a:ext uri="{FF2B5EF4-FFF2-40B4-BE49-F238E27FC236}">
                <a16:creationId xmlns:a16="http://schemas.microsoft.com/office/drawing/2014/main" id="{E2BCA375-B400-4FB6-87AA-583FC792F2E3}"/>
              </a:ext>
            </a:extLst>
          </p:cNvPr>
          <p:cNvGrpSpPr/>
          <p:nvPr/>
        </p:nvGrpSpPr>
        <p:grpSpPr>
          <a:xfrm>
            <a:off x="5243251" y="1053241"/>
            <a:ext cx="6818120" cy="1606939"/>
            <a:chOff x="5836918" y="2498505"/>
            <a:chExt cx="6771197" cy="1862276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4F329A0-0CE6-474E-9648-7F64A443B0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173240" y="2498505"/>
              <a:ext cx="2194115" cy="1335900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0A7E1EC4-D2A3-48ED-BC11-4245B7948D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31928" y="2511811"/>
              <a:ext cx="2194115" cy="1326638"/>
            </a:xfrm>
            <a:prstGeom prst="rect">
              <a:avLst/>
            </a:prstGeom>
          </p:spPr>
        </p:pic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41D6E72B-452C-4DFE-AA5A-4F883E899077}"/>
                </a:ext>
              </a:extLst>
            </p:cNvPr>
            <p:cNvGrpSpPr/>
            <p:nvPr/>
          </p:nvGrpSpPr>
          <p:grpSpPr>
            <a:xfrm>
              <a:off x="5836918" y="2498505"/>
              <a:ext cx="6771197" cy="1862276"/>
              <a:chOff x="5462770" y="1937925"/>
              <a:chExt cx="6771197" cy="1862276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80645B06-8627-4B5A-AC3B-BE40DBE40F29}"/>
                  </a:ext>
                </a:extLst>
              </p:cNvPr>
              <p:cNvGrpSpPr/>
              <p:nvPr/>
            </p:nvGrpSpPr>
            <p:grpSpPr>
              <a:xfrm>
                <a:off x="5462770" y="3407852"/>
                <a:ext cx="6771197" cy="392349"/>
                <a:chOff x="5462770" y="3407852"/>
                <a:chExt cx="6771197" cy="392349"/>
              </a:xfrm>
            </p:grpSpPr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71FCEE31-F330-4AB1-92AC-51A46DAF6491}"/>
                    </a:ext>
                  </a:extLst>
                </p:cNvPr>
                <p:cNvSpPr txBox="1"/>
                <p:nvPr/>
              </p:nvSpPr>
              <p:spPr>
                <a:xfrm>
                  <a:off x="5462770" y="3407852"/>
                  <a:ext cx="3109943" cy="392349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lvl="0"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600" dirty="0">
                      <a:solidFill>
                        <a:srgbClr val="FF0000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FHD channel (live) image noise</a:t>
                  </a:r>
                </a:p>
              </p:txBody>
            </p:sp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7F204F13-A89B-4647-8818-58CA54DE4D52}"/>
                    </a:ext>
                  </a:extLst>
                </p:cNvPr>
                <p:cNvSpPr txBox="1"/>
                <p:nvPr/>
              </p:nvSpPr>
              <p:spPr>
                <a:xfrm>
                  <a:off x="8975036" y="3445854"/>
                  <a:ext cx="3258931" cy="338554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 anchor="ctr">
                  <a:spAutoFit/>
                </a:bodyPr>
                <a:lstStyle/>
                <a:p>
                  <a:pPr lvl="0" algn="ctr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sz="1600" dirty="0">
                      <a:solidFill>
                        <a:srgbClr val="00B050"/>
                      </a:solidFill>
                      <a:latin typeface="Arial" panose="020B0604020202020204" pitchFamily="34" charset="0"/>
                      <a:ea typeface="SimSun" panose="02010600030101010101" pitchFamily="2" charset="-122"/>
                      <a:cs typeface="Arial" panose="020B0604020202020204" pitchFamily="34" charset="0"/>
                    </a:rPr>
                    <a:t>FHD channel (live) image OK</a:t>
                  </a:r>
                </a:p>
              </p:txBody>
            </p:sp>
          </p:grpSp>
          <p:sp>
            <p:nvSpPr>
              <p:cNvPr id="2" name="Rectangle 1"/>
              <p:cNvSpPr/>
              <p:nvPr/>
            </p:nvSpPr>
            <p:spPr>
              <a:xfrm flipV="1">
                <a:off x="6882995" y="1937925"/>
                <a:ext cx="1116175" cy="1335900"/>
              </a:xfrm>
              <a:prstGeom prst="rect">
                <a:avLst/>
              </a:prstGeom>
              <a:noFill/>
              <a:ln w="381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35" name="Rectangle 34">
            <a:extLst>
              <a:ext uri="{FF2B5EF4-FFF2-40B4-BE49-F238E27FC236}">
                <a16:creationId xmlns:a16="http://schemas.microsoft.com/office/drawing/2014/main" id="{21759BBB-F0AD-4A2D-ADD0-6C906C7A5081}"/>
              </a:ext>
            </a:extLst>
          </p:cNvPr>
          <p:cNvSpPr/>
          <p:nvPr/>
        </p:nvSpPr>
        <p:spPr>
          <a:xfrm>
            <a:off x="3263901" y="1911350"/>
            <a:ext cx="1314450" cy="242404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F18F4CF-E62C-4284-B363-1403CF2DC8CC}"/>
              </a:ext>
            </a:extLst>
          </p:cNvPr>
          <p:cNvSpPr/>
          <p:nvPr/>
        </p:nvSpPr>
        <p:spPr>
          <a:xfrm>
            <a:off x="1524000" y="3727755"/>
            <a:ext cx="1213485" cy="26780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Connector: Elbow 37">
            <a:extLst>
              <a:ext uri="{FF2B5EF4-FFF2-40B4-BE49-F238E27FC236}">
                <a16:creationId xmlns:a16="http://schemas.microsoft.com/office/drawing/2014/main" id="{135C245A-8A7B-4783-9012-9C4F06481DF3}"/>
              </a:ext>
            </a:extLst>
          </p:cNvPr>
          <p:cNvCxnSpPr>
            <a:cxnSpLocks/>
            <a:stCxn id="35" idx="2"/>
            <a:endCxn id="36" idx="0"/>
          </p:cNvCxnSpPr>
          <p:nvPr/>
        </p:nvCxnSpPr>
        <p:spPr>
          <a:xfrm rot="5400000">
            <a:off x="2238935" y="2045563"/>
            <a:ext cx="1574001" cy="1790383"/>
          </a:xfrm>
          <a:prstGeom prst="bentConnector3">
            <a:avLst>
              <a:gd name="adj1" fmla="val 35945"/>
            </a:avLst>
          </a:prstGeom>
          <a:ln w="28575">
            <a:solidFill>
              <a:srgbClr val="FF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>
            <a:extLst>
              <a:ext uri="{FF2B5EF4-FFF2-40B4-BE49-F238E27FC236}">
                <a16:creationId xmlns:a16="http://schemas.microsoft.com/office/drawing/2014/main" id="{F8B59FC6-F969-4233-A455-C6ACE663CF66}"/>
              </a:ext>
            </a:extLst>
          </p:cNvPr>
          <p:cNvSpPr txBox="1"/>
          <p:nvPr/>
        </p:nvSpPr>
        <p:spPr>
          <a:xfrm>
            <a:off x="886281" y="106078"/>
            <a:ext cx="51090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Confirm Fail Symptom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47A4AFB-B712-47AB-BB1C-03CCF864B57B}"/>
              </a:ext>
            </a:extLst>
          </p:cNvPr>
          <p:cNvSpPr txBox="1"/>
          <p:nvPr/>
        </p:nvSpPr>
        <p:spPr>
          <a:xfrm>
            <a:off x="5617024" y="2901005"/>
            <a:ext cx="4455886" cy="158081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*FHD (1920x1080) channel live video with </a:t>
            </a:r>
            <a:r>
              <a:rPr lang="en-US" sz="1700" i="1" dirty="0">
                <a:latin typeface="Arial" panose="020B0604020202020204" pitchFamily="34" charset="0"/>
                <a:cs typeface="Arial" panose="020B0604020202020204" pitchFamily="34" charset="0"/>
              </a:rPr>
              <a:t>codecs: H.264 AVC/ACC </a:t>
            </a:r>
            <a:r>
              <a:rPr lang="en-US" sz="1700" dirty="0">
                <a:latin typeface="Arial" panose="020B0604020202020204" pitchFamily="34" charset="0"/>
                <a:cs typeface="Arial" panose="020B0604020202020204" pitchFamily="34" charset="0"/>
              </a:rPr>
              <a:t>shows image noise issue (pink smearing) during playback. </a:t>
            </a:r>
          </a:p>
        </p:txBody>
      </p:sp>
      <p:cxnSp>
        <p:nvCxnSpPr>
          <p:cNvPr id="7" name="Connector: Elbow 6">
            <a:extLst>
              <a:ext uri="{FF2B5EF4-FFF2-40B4-BE49-F238E27FC236}">
                <a16:creationId xmlns:a16="http://schemas.microsoft.com/office/drawing/2014/main" id="{2DC0645C-BC38-4C85-A775-A9497E6B4B14}"/>
              </a:ext>
            </a:extLst>
          </p:cNvPr>
          <p:cNvCxnSpPr>
            <a:cxnSpLocks/>
            <a:stCxn id="36" idx="3"/>
            <a:endCxn id="3" idx="1"/>
          </p:cNvCxnSpPr>
          <p:nvPr/>
        </p:nvCxnSpPr>
        <p:spPr>
          <a:xfrm flipV="1">
            <a:off x="2737485" y="3691414"/>
            <a:ext cx="2879539" cy="170244"/>
          </a:xfrm>
          <a:prstGeom prst="bentConnector3">
            <a:avLst/>
          </a:prstGeom>
          <a:ln w="38100">
            <a:solidFill>
              <a:srgbClr val="FF0000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19377249"/>
      </p:ext>
    </p:extLst>
  </p:cSld>
  <p:clrMapOvr>
    <a:masterClrMapping/>
  </p:clrMapOvr>
  <p:timing>
    <p:tnLst>
      <p:par>
        <p:cTn id="1" dur="indefinite" restart="never" nodeType="tmRoot">
          <p:childTnLst>
            <p:par>
              <p:cTn id="2"/>
            </p:par>
            <p:par>
              <p:cTn id="3"/>
            </p:par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8836" y="2646351"/>
            <a:ext cx="26297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2000" b="1" spc="-1">
                <a:solidFill>
                  <a:srgbClr val="0000FF"/>
                </a:solidFill>
                <a:latin typeface="+mj-lt"/>
                <a:ea typeface="微软雅黑"/>
              </a:defRPr>
            </a:lvl1pPr>
          </a:lstStyle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 Level data (FATP 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8838" y="812805"/>
            <a:ext cx="2343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TW"/>
            </a:defPPr>
            <a:lvl1pPr>
              <a:defRPr sz="2000" b="1" spc="-1">
                <a:solidFill>
                  <a:srgbClr val="0000FF"/>
                </a:solidFill>
                <a:latin typeface="+mj-lt"/>
                <a:ea typeface="微软雅黑"/>
              </a:defRPr>
            </a:lvl1pPr>
          </a:lstStyle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 Level data (SMT)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7962437"/>
              </p:ext>
            </p:extLst>
          </p:nvPr>
        </p:nvGraphicFramePr>
        <p:xfrm>
          <a:off x="608836" y="1262168"/>
          <a:ext cx="11013320" cy="115550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17950">
                  <a:extLst>
                    <a:ext uri="{9D8B030D-6E8A-4147-A177-3AD203B41FA5}">
                      <a16:colId xmlns:a16="http://schemas.microsoft.com/office/drawing/2014/main" val="3611406052"/>
                    </a:ext>
                  </a:extLst>
                </a:gridCol>
                <a:gridCol w="2931349">
                  <a:extLst>
                    <a:ext uri="{9D8B030D-6E8A-4147-A177-3AD203B41FA5}">
                      <a16:colId xmlns:a16="http://schemas.microsoft.com/office/drawing/2014/main" val="1447004912"/>
                    </a:ext>
                  </a:extLst>
                </a:gridCol>
                <a:gridCol w="3009303">
                  <a:extLst>
                    <a:ext uri="{9D8B030D-6E8A-4147-A177-3AD203B41FA5}">
                      <a16:colId xmlns:a16="http://schemas.microsoft.com/office/drawing/2014/main" val="2291525503"/>
                    </a:ext>
                  </a:extLst>
                </a:gridCol>
                <a:gridCol w="3254718">
                  <a:extLst>
                    <a:ext uri="{9D8B030D-6E8A-4147-A177-3AD203B41FA5}">
                      <a16:colId xmlns:a16="http://schemas.microsoft.com/office/drawing/2014/main" val="2801135612"/>
                    </a:ext>
                  </a:extLst>
                </a:gridCol>
              </a:tblGrid>
              <a:tr h="40971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SN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</a:t>
                      </a:r>
                      <a:r>
                        <a:rPr lang="en-US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 Station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2893221"/>
                  </a:ext>
                </a:extLst>
              </a:tr>
              <a:tr h="40971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Y1S071C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SMT LOADING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INSP-OUTSIDE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PCB_STOCKIN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575412"/>
                  </a:ext>
                </a:extLst>
              </a:tr>
              <a:tr h="33607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2025-03-14 16:25:11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2025-03-17 20:44:18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2025-03-17 22:02:13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5417811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8451243"/>
              </p:ext>
            </p:extLst>
          </p:nvPr>
        </p:nvGraphicFramePr>
        <p:xfrm>
          <a:off x="608837" y="3095218"/>
          <a:ext cx="11013319" cy="18950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00301">
                  <a:extLst>
                    <a:ext uri="{9D8B030D-6E8A-4147-A177-3AD203B41FA5}">
                      <a16:colId xmlns:a16="http://schemas.microsoft.com/office/drawing/2014/main" val="2004904958"/>
                    </a:ext>
                  </a:extLst>
                </a:gridCol>
                <a:gridCol w="1538433">
                  <a:extLst>
                    <a:ext uri="{9D8B030D-6E8A-4147-A177-3AD203B41FA5}">
                      <a16:colId xmlns:a16="http://schemas.microsoft.com/office/drawing/2014/main" val="2812330865"/>
                    </a:ext>
                  </a:extLst>
                </a:gridCol>
                <a:gridCol w="1576585">
                  <a:extLst>
                    <a:ext uri="{9D8B030D-6E8A-4147-A177-3AD203B41FA5}">
                      <a16:colId xmlns:a16="http://schemas.microsoft.com/office/drawing/2014/main" val="2862351682"/>
                    </a:ext>
                  </a:extLst>
                </a:gridCol>
                <a:gridCol w="1604775">
                  <a:extLst>
                    <a:ext uri="{9D8B030D-6E8A-4147-A177-3AD203B41FA5}">
                      <a16:colId xmlns:a16="http://schemas.microsoft.com/office/drawing/2014/main" val="2758601917"/>
                    </a:ext>
                  </a:extLst>
                </a:gridCol>
                <a:gridCol w="1516359">
                  <a:extLst>
                    <a:ext uri="{9D8B030D-6E8A-4147-A177-3AD203B41FA5}">
                      <a16:colId xmlns:a16="http://schemas.microsoft.com/office/drawing/2014/main" val="297050172"/>
                    </a:ext>
                  </a:extLst>
                </a:gridCol>
                <a:gridCol w="1538433">
                  <a:extLst>
                    <a:ext uri="{9D8B030D-6E8A-4147-A177-3AD203B41FA5}">
                      <a16:colId xmlns:a16="http://schemas.microsoft.com/office/drawing/2014/main" val="4162181979"/>
                    </a:ext>
                  </a:extLst>
                </a:gridCol>
                <a:gridCol w="1538433">
                  <a:extLst>
                    <a:ext uri="{9D8B030D-6E8A-4147-A177-3AD203B41FA5}">
                      <a16:colId xmlns:a16="http://schemas.microsoft.com/office/drawing/2014/main" val="3061608070"/>
                    </a:ext>
                  </a:extLst>
                </a:gridCol>
              </a:tblGrid>
              <a:tr h="50449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S/N range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gridSpan="6">
                  <a:txBody>
                    <a:bodyPr/>
                    <a:lstStyle/>
                    <a:p>
                      <a:pPr algn="ctr" rtl="0" fontAlgn="ctr"/>
                      <a:r>
                        <a:rPr lang="en-US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Tes</a:t>
                      </a:r>
                      <a:r>
                        <a:rPr lang="en-US" sz="1800" b="1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 Station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b"/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8076244"/>
                  </a:ext>
                </a:extLst>
              </a:tr>
              <a:tr h="31068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2149688001202503069476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 dirty="0">
                          <a:effectLst/>
                        </a:rPr>
                        <a:t>UK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FT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FT1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RC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RC1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200" b="1" u="none" strike="noStrike">
                          <a:effectLst/>
                        </a:rPr>
                        <a:t>RC2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708224"/>
                  </a:ext>
                </a:extLst>
              </a:tr>
              <a:tr h="388551">
                <a:tc vMerge="1">
                  <a:txBody>
                    <a:bodyPr/>
                    <a:lstStyle/>
                    <a:p>
                      <a:pPr algn="ctr" rtl="0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3/22/2025 11:26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3/22/2025 11:34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3/22/2025 11:42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3/22/2025 12:02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3/22/2025 12:20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3/22/2025 13:17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2592922"/>
                  </a:ext>
                </a:extLst>
              </a:tr>
              <a:tr h="691298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 logs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UK</a:t>
                      </a:r>
                      <a:r>
                        <a:rPr lang="en-US" sz="11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test haven’t logs test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8417" marR="8417" marT="8417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1380919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08836" y="5192930"/>
            <a:ext cx="10773263" cy="11546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zh-TW" alt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This unit has PASSED normally SMT and FATP.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Shipping date: 2025/03/26 2:45AM</a:t>
            </a: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68E5C00F-0BFC-4ED4-B788-49C846EDE8B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8821899"/>
              </p:ext>
            </p:extLst>
          </p:nvPr>
        </p:nvGraphicFramePr>
        <p:xfrm>
          <a:off x="4137547" y="434670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1" name="Document" showAsIcon="1" r:id="rId3" imgW="914271" imgH="771595" progId="Word.Document.8">
                  <p:embed/>
                </p:oleObj>
              </mc:Choice>
              <mc:Fallback>
                <p:oleObj name="Document" showAsIcon="1" r:id="rId3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37547" y="434670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D369EED7-7707-4BC7-ABD1-4B4D9D56153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11586382"/>
              </p:ext>
            </p:extLst>
          </p:nvPr>
        </p:nvGraphicFramePr>
        <p:xfrm>
          <a:off x="5729788" y="434670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2" name="Document" showAsIcon="1" r:id="rId5" imgW="914271" imgH="771595" progId="Word.Document.8">
                  <p:embed/>
                </p:oleObj>
              </mc:Choice>
              <mc:Fallback>
                <p:oleObj name="Document" showAsIcon="1" r:id="rId5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729788" y="434670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8AF4597E-FDE3-4DC7-9666-709ADE100FC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97610301"/>
              </p:ext>
            </p:extLst>
          </p:nvPr>
        </p:nvGraphicFramePr>
        <p:xfrm>
          <a:off x="7322029" y="434670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" name="Document" showAsIcon="1" r:id="rId7" imgW="914271" imgH="771595" progId="Word.Document.8">
                  <p:embed/>
                </p:oleObj>
              </mc:Choice>
              <mc:Fallback>
                <p:oleObj name="Document" showAsIcon="1" r:id="rId7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7322029" y="434670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97DF2A2C-9EAC-4B49-8A75-C382C904FB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31294036"/>
              </p:ext>
            </p:extLst>
          </p:nvPr>
        </p:nvGraphicFramePr>
        <p:xfrm>
          <a:off x="8914270" y="434670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4" name="Document" showAsIcon="1" r:id="rId9" imgW="914271" imgH="771595" progId="Word.Document.8">
                  <p:embed/>
                </p:oleObj>
              </mc:Choice>
              <mc:Fallback>
                <p:oleObj name="Document" showAsIcon="1" r:id="rId9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8914270" y="434670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D4D20D03-EAB8-4473-A8B8-906934A1ABF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66545945"/>
              </p:ext>
            </p:extLst>
          </p:nvPr>
        </p:nvGraphicFramePr>
        <p:xfrm>
          <a:off x="10506510" y="4346706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5" name="Document" showAsIcon="1" r:id="rId11" imgW="914271" imgH="771595" progId="Word.Document.8">
                  <p:embed/>
                </p:oleObj>
              </mc:Choice>
              <mc:Fallback>
                <p:oleObj name="Document" showAsIcon="1" r:id="rId11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10506510" y="4346706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>
            <a:extLst>
              <a:ext uri="{FF2B5EF4-FFF2-40B4-BE49-F238E27FC236}">
                <a16:creationId xmlns:a16="http://schemas.microsoft.com/office/drawing/2014/main" id="{A0075E64-9110-4606-86CE-C96B066D5BF3}"/>
              </a:ext>
            </a:extLst>
          </p:cNvPr>
          <p:cNvSpPr txBox="1"/>
          <p:nvPr/>
        </p:nvSpPr>
        <p:spPr>
          <a:xfrm>
            <a:off x="886281" y="106078"/>
            <a:ext cx="76738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Production History Data Checking</a:t>
            </a:r>
          </a:p>
        </p:txBody>
      </p:sp>
    </p:spTree>
    <p:extLst>
      <p:ext uri="{BB962C8B-B14F-4D97-AF65-F5344CB8AC3E}">
        <p14:creationId xmlns:p14="http://schemas.microsoft.com/office/powerpoint/2010/main" val="25258939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93090A8-50BA-439E-B753-2794C6C924EB}"/>
              </a:ext>
            </a:extLst>
          </p:cNvPr>
          <p:cNvSpPr txBox="1"/>
          <p:nvPr/>
        </p:nvSpPr>
        <p:spPr>
          <a:xfrm>
            <a:off x="565480" y="694804"/>
            <a:ext cx="17956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VI checking: 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70DC762-CD94-439E-8EEC-99BE2DEF16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047459"/>
              </p:ext>
            </p:extLst>
          </p:nvPr>
        </p:nvGraphicFramePr>
        <p:xfrm>
          <a:off x="1587607" y="1033358"/>
          <a:ext cx="8929702" cy="3076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4501">
                  <a:extLst>
                    <a:ext uri="{9D8B030D-6E8A-4147-A177-3AD203B41FA5}">
                      <a16:colId xmlns:a16="http://schemas.microsoft.com/office/drawing/2014/main" val="2971137469"/>
                    </a:ext>
                  </a:extLst>
                </a:gridCol>
                <a:gridCol w="4092004">
                  <a:extLst>
                    <a:ext uri="{9D8B030D-6E8A-4147-A177-3AD203B41FA5}">
                      <a16:colId xmlns:a16="http://schemas.microsoft.com/office/drawing/2014/main" val="313656626"/>
                    </a:ext>
                  </a:extLst>
                </a:gridCol>
                <a:gridCol w="3303197">
                  <a:extLst>
                    <a:ext uri="{9D8B030D-6E8A-4147-A177-3AD203B41FA5}">
                      <a16:colId xmlns:a16="http://schemas.microsoft.com/office/drawing/2014/main" val="2004588787"/>
                    </a:ext>
                  </a:extLst>
                </a:gridCol>
              </a:tblGrid>
              <a:tr h="185842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SIZE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IMAGE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RESULT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6791662"/>
                  </a:ext>
                </a:extLst>
              </a:tr>
              <a:tr h="90370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TOP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NORMAL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8598272"/>
                  </a:ext>
                </a:extLst>
              </a:tr>
              <a:tr h="90370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BOT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FF0000"/>
                          </a:solidFill>
                        </a:rPr>
                        <a:t>WARRANTY SEAL BROKE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6911914"/>
                  </a:ext>
                </a:extLst>
              </a:tr>
              <a:tr h="903709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PART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sz="180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+mn-cs"/>
                        </a:rPr>
                        <a:t>NORMAL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5283515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154F0E61-CFBC-432F-AE68-987BB5B7FA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27358" y="1418581"/>
            <a:ext cx="919062" cy="87127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DE89C71-B954-4C8C-81CC-6375C1577D2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0859" y="3379948"/>
            <a:ext cx="1529031" cy="5289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5C56B2-4194-410F-B0D4-8AF7392F551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8601" y="2332086"/>
            <a:ext cx="878778" cy="833088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6DC4539-E3EE-4AA1-9BFB-C342466E65EC}"/>
              </a:ext>
            </a:extLst>
          </p:cNvPr>
          <p:cNvGrpSpPr/>
          <p:nvPr/>
        </p:nvGrpSpPr>
        <p:grpSpPr>
          <a:xfrm>
            <a:off x="5910358" y="2328568"/>
            <a:ext cx="878779" cy="833087"/>
            <a:chOff x="5910358" y="2328568"/>
            <a:chExt cx="878779" cy="83308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AAF31F84-2688-4B97-9088-298DA7D561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10358" y="2328568"/>
              <a:ext cx="878779" cy="833087"/>
            </a:xfrm>
            <a:prstGeom prst="rect">
              <a:avLst/>
            </a:prstGeom>
          </p:spPr>
        </p:pic>
        <p:sp>
          <p:nvSpPr>
            <p:cNvPr id="9" name="Flowchart: Connector 8">
              <a:extLst>
                <a:ext uri="{FF2B5EF4-FFF2-40B4-BE49-F238E27FC236}">
                  <a16:creationId xmlns:a16="http://schemas.microsoft.com/office/drawing/2014/main" id="{859EEC0C-B596-45F6-ACC4-9DB4CA33524A}"/>
                </a:ext>
              </a:extLst>
            </p:cNvPr>
            <p:cNvSpPr/>
            <p:nvPr/>
          </p:nvSpPr>
          <p:spPr>
            <a:xfrm>
              <a:off x="6564844" y="2497183"/>
              <a:ext cx="224293" cy="149236"/>
            </a:xfrm>
            <a:prstGeom prst="flowChartConnector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0BB85888-3FA4-4FC5-8A9F-D28F37310F13}"/>
              </a:ext>
            </a:extLst>
          </p:cNvPr>
          <p:cNvSpPr txBox="1"/>
          <p:nvPr/>
        </p:nvSpPr>
        <p:spPr>
          <a:xfrm>
            <a:off x="565480" y="4057901"/>
            <a:ext cx="21142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X-ray checking: 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C9921497-27FF-4F41-BECE-04FB4CE36A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990602"/>
              </p:ext>
            </p:extLst>
          </p:nvPr>
        </p:nvGraphicFramePr>
        <p:xfrm>
          <a:off x="2679713" y="4317615"/>
          <a:ext cx="6807782" cy="11296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43049">
                  <a:extLst>
                    <a:ext uri="{9D8B030D-6E8A-4147-A177-3AD203B41FA5}">
                      <a16:colId xmlns:a16="http://schemas.microsoft.com/office/drawing/2014/main" val="1511651510"/>
                    </a:ext>
                  </a:extLst>
                </a:gridCol>
                <a:gridCol w="545033">
                  <a:extLst>
                    <a:ext uri="{9D8B030D-6E8A-4147-A177-3AD203B41FA5}">
                      <a16:colId xmlns:a16="http://schemas.microsoft.com/office/drawing/2014/main" val="3554890367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1563823809"/>
                    </a:ext>
                  </a:extLst>
                </a:gridCol>
                <a:gridCol w="552450">
                  <a:extLst>
                    <a:ext uri="{9D8B030D-6E8A-4147-A177-3AD203B41FA5}">
                      <a16:colId xmlns:a16="http://schemas.microsoft.com/office/drawing/2014/main" val="1762632040"/>
                    </a:ext>
                  </a:extLst>
                </a:gridCol>
                <a:gridCol w="546100">
                  <a:extLst>
                    <a:ext uri="{9D8B030D-6E8A-4147-A177-3AD203B41FA5}">
                      <a16:colId xmlns:a16="http://schemas.microsoft.com/office/drawing/2014/main" val="4051770188"/>
                    </a:ext>
                  </a:extLst>
                </a:gridCol>
                <a:gridCol w="791210">
                  <a:extLst>
                    <a:ext uri="{9D8B030D-6E8A-4147-A177-3AD203B41FA5}">
                      <a16:colId xmlns:a16="http://schemas.microsoft.com/office/drawing/2014/main" val="3796108987"/>
                    </a:ext>
                  </a:extLst>
                </a:gridCol>
                <a:gridCol w="802640">
                  <a:extLst>
                    <a:ext uri="{9D8B030D-6E8A-4147-A177-3AD203B41FA5}">
                      <a16:colId xmlns:a16="http://schemas.microsoft.com/office/drawing/2014/main" val="484125480"/>
                    </a:ext>
                  </a:extLst>
                </a:gridCol>
                <a:gridCol w="591820">
                  <a:extLst>
                    <a:ext uri="{9D8B030D-6E8A-4147-A177-3AD203B41FA5}">
                      <a16:colId xmlns:a16="http://schemas.microsoft.com/office/drawing/2014/main" val="2062174016"/>
                    </a:ext>
                  </a:extLst>
                </a:gridCol>
                <a:gridCol w="678180">
                  <a:extLst>
                    <a:ext uri="{9D8B030D-6E8A-4147-A177-3AD203B41FA5}">
                      <a16:colId xmlns:a16="http://schemas.microsoft.com/office/drawing/2014/main" val="3079785087"/>
                    </a:ext>
                  </a:extLst>
                </a:gridCol>
                <a:gridCol w="704850">
                  <a:extLst>
                    <a:ext uri="{9D8B030D-6E8A-4147-A177-3AD203B41FA5}">
                      <a16:colId xmlns:a16="http://schemas.microsoft.com/office/drawing/2014/main" val="817630482"/>
                    </a:ext>
                  </a:extLst>
                </a:gridCol>
              </a:tblGrid>
              <a:tr h="381465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S/N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U503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U504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U505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U506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U602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U1101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FIL1401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FIL1402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F7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5467829"/>
                  </a:ext>
                </a:extLst>
              </a:tr>
              <a:tr h="748146">
                <a:tc>
                  <a:txBody>
                    <a:bodyPr/>
                    <a:lstStyle/>
                    <a:p>
                      <a:pPr algn="ctr"/>
                      <a:r>
                        <a:rPr lang="en-US" sz="10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Y1S071C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00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9945799"/>
                  </a:ext>
                </a:extLst>
              </a:tr>
            </a:tbl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138F821F-106F-47C8-B693-24BEFEE8D15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7207" y="4707530"/>
            <a:ext cx="522672" cy="72866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3F418E4-9F1F-47EC-B286-2AF51CF94F1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83307" y="4707530"/>
            <a:ext cx="522672" cy="72866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3C28682-3342-484C-9DE8-CEB896419D15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9567" y="4707530"/>
            <a:ext cx="522673" cy="72382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1B46E63-A03D-43A5-8D4A-2C8EF3E76F5C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2832" y="4707530"/>
            <a:ext cx="522673" cy="723827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8C88642-F764-4A79-BDEB-9C937A12AFE6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6097" y="4710585"/>
            <a:ext cx="771014" cy="72866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B673AC12-9D47-41E1-9AAD-8E27FAC62FFE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6197" y="4707529"/>
            <a:ext cx="771014" cy="72265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C0ACDD4-D6FB-4D75-B687-45A72864922E}"/>
              </a:ext>
            </a:extLst>
          </p:cNvPr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2647" y="4707530"/>
            <a:ext cx="556261" cy="71074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43580C7-7493-46DB-BAA2-BE5DA3E35F26}"/>
              </a:ext>
            </a:extLst>
          </p:cNvPr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21620" y="4718628"/>
            <a:ext cx="651500" cy="7052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3CC4538-70FA-45E6-BFC8-1802205EEE76}"/>
              </a:ext>
            </a:extLst>
          </p:cNvPr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5351" y="4713036"/>
            <a:ext cx="651500" cy="722650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7FED5936-B2ED-4BAB-A006-3A9939A0FD2A}"/>
              </a:ext>
            </a:extLst>
          </p:cNvPr>
          <p:cNvSpPr txBox="1"/>
          <p:nvPr/>
        </p:nvSpPr>
        <p:spPr>
          <a:xfrm>
            <a:off x="608836" y="5367098"/>
            <a:ext cx="10773263" cy="11546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zh-TW" alt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VI found product warranty seal broken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16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X-ray: No found abnormal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7D37C3B-1DFC-4A0C-845C-2470FAF19176}"/>
              </a:ext>
            </a:extLst>
          </p:cNvPr>
          <p:cNvSpPr txBox="1"/>
          <p:nvPr/>
        </p:nvSpPr>
        <p:spPr>
          <a:xfrm>
            <a:off x="886281" y="106078"/>
            <a:ext cx="84691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Visual Inspection And X-ray Checking</a:t>
            </a:r>
          </a:p>
        </p:txBody>
      </p:sp>
    </p:spTree>
    <p:extLst>
      <p:ext uri="{BB962C8B-B14F-4D97-AF65-F5344CB8AC3E}">
        <p14:creationId xmlns:p14="http://schemas.microsoft.com/office/powerpoint/2010/main" val="3384298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49281DE-E0C9-4F85-934C-4C86C024B042}"/>
              </a:ext>
            </a:extLst>
          </p:cNvPr>
          <p:cNvSpPr txBox="1"/>
          <p:nvPr/>
        </p:nvSpPr>
        <p:spPr>
          <a:xfrm>
            <a:off x="565480" y="796408"/>
            <a:ext cx="57806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Re-test at OBA station: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2060"/>
                </a:solidFill>
              </a:rPr>
              <a:t>- NG DUT have account customer and use android version 12 </a:t>
            </a:r>
          </a:p>
          <a:p>
            <a:pPr marL="0" indent="0">
              <a:buNone/>
            </a:pPr>
            <a:r>
              <a:rPr lang="en-US" b="0" dirty="0">
                <a:solidFill>
                  <a:srgbClr val="002060"/>
                </a:solidFill>
                <a:sym typeface="Wingdings" panose="05000000000000000000" pitchFamily="2" charset="2"/>
              </a:rPr>
              <a:t> Can’t re-test at OBA station</a:t>
            </a:r>
            <a:endParaRPr lang="en-US" b="0" dirty="0">
              <a:solidFill>
                <a:srgbClr val="00206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9C5FAE7-63D1-4AEC-9EB6-058B795055D6}"/>
              </a:ext>
            </a:extLst>
          </p:cNvPr>
          <p:cNvSpPr txBox="1"/>
          <p:nvPr/>
        </p:nvSpPr>
        <p:spPr>
          <a:xfrm>
            <a:off x="565480" y="2032012"/>
            <a:ext cx="5634370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Check function play YOUTUBE video at OBA station:</a:t>
            </a:r>
            <a:r>
              <a:rPr lang="en-US" b="0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4EA04E5-8D4C-4B69-AE26-977B1F594D11}"/>
              </a:ext>
            </a:extLst>
          </p:cNvPr>
          <p:cNvSpPr txBox="1"/>
          <p:nvPr/>
        </p:nvSpPr>
        <p:spPr>
          <a:xfrm>
            <a:off x="608837" y="5368270"/>
            <a:ext cx="5195064" cy="11546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zh-TW" alt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Product can’t re-test at OBA station</a:t>
            </a:r>
            <a:endParaRPr lang="en-US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Check video YOUTUBE: no found abnormal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A1AD2DE-E784-440B-AC44-60FEB58FFD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9065" y="848195"/>
            <a:ext cx="2772228" cy="130997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77AC55A-9CF6-4860-9505-3C2A7832A4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2461" y="835438"/>
            <a:ext cx="2772228" cy="1305036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48CE9BE6-D163-4EE6-8FBF-C48745CEBF46}"/>
              </a:ext>
            </a:extLst>
          </p:cNvPr>
          <p:cNvSpPr/>
          <p:nvPr/>
        </p:nvSpPr>
        <p:spPr>
          <a:xfrm>
            <a:off x="7229475" y="1489494"/>
            <a:ext cx="419100" cy="1921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EAAAA8C6-65B7-4F77-AA0D-ED7EE00C987C}"/>
              </a:ext>
            </a:extLst>
          </p:cNvPr>
          <p:cNvSpPr/>
          <p:nvPr/>
        </p:nvSpPr>
        <p:spPr>
          <a:xfrm>
            <a:off x="9950916" y="1479968"/>
            <a:ext cx="419100" cy="19216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18294CA7-BCB8-4C6D-A849-CA8754A3245E}"/>
              </a:ext>
            </a:extLst>
          </p:cNvPr>
          <p:cNvSpPr txBox="1"/>
          <p:nvPr/>
        </p:nvSpPr>
        <p:spPr>
          <a:xfrm>
            <a:off x="886281" y="106078"/>
            <a:ext cx="375827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Re-test Analysis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1C1ED6-3892-4BEA-89EA-82C22AD187B9}"/>
              </a:ext>
            </a:extLst>
          </p:cNvPr>
          <p:cNvSpPr txBox="1"/>
          <p:nvPr/>
        </p:nvSpPr>
        <p:spPr>
          <a:xfrm>
            <a:off x="7794934" y="1234000"/>
            <a:ext cx="1077176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NG DUT</a:t>
            </a:r>
          </a:p>
          <a:p>
            <a:pPr algn="ctr"/>
            <a:r>
              <a:rPr lang="en-US" sz="1000" b="1" dirty="0">
                <a:solidFill>
                  <a:srgbClr val="FF0000"/>
                </a:solidFill>
              </a:rPr>
              <a:t>Android </a:t>
            </a:r>
            <a:r>
              <a:rPr lang="en-US" sz="1000" b="1" dirty="0" err="1">
                <a:solidFill>
                  <a:srgbClr val="FF0000"/>
                </a:solidFill>
              </a:rPr>
              <a:t>ver</a:t>
            </a:r>
            <a:r>
              <a:rPr lang="en-US" sz="1000" b="1" dirty="0">
                <a:solidFill>
                  <a:srgbClr val="FF0000"/>
                </a:solidFill>
              </a:rPr>
              <a:t> 12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16D15083-F10B-4581-94CB-2D57254461EB}"/>
              </a:ext>
            </a:extLst>
          </p:cNvPr>
          <p:cNvSpPr txBox="1"/>
          <p:nvPr/>
        </p:nvSpPr>
        <p:spPr>
          <a:xfrm>
            <a:off x="10635179" y="1234000"/>
            <a:ext cx="1077176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OK DUT</a:t>
            </a:r>
          </a:p>
          <a:p>
            <a:r>
              <a:rPr lang="en-US" sz="1000" b="1" dirty="0">
                <a:solidFill>
                  <a:srgbClr val="00B050"/>
                </a:solidFill>
              </a:rPr>
              <a:t>Android </a:t>
            </a:r>
            <a:r>
              <a:rPr lang="en-US" sz="1000" b="1" dirty="0" err="1">
                <a:solidFill>
                  <a:srgbClr val="00B050"/>
                </a:solidFill>
              </a:rPr>
              <a:t>ver</a:t>
            </a:r>
            <a:r>
              <a:rPr lang="en-US" sz="1000" b="1" dirty="0">
                <a:solidFill>
                  <a:srgbClr val="00B050"/>
                </a:solidFill>
              </a:rPr>
              <a:t> 10</a:t>
            </a: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BBA7E738-6C7E-4285-8281-48DE67A3B6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87839146"/>
              </p:ext>
            </p:extLst>
          </p:nvPr>
        </p:nvGraphicFramePr>
        <p:xfrm>
          <a:off x="886281" y="2426885"/>
          <a:ext cx="5648502" cy="2804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6495">
                  <a:extLst>
                    <a:ext uri="{9D8B030D-6E8A-4147-A177-3AD203B41FA5}">
                      <a16:colId xmlns:a16="http://schemas.microsoft.com/office/drawing/2014/main" val="1011542250"/>
                    </a:ext>
                  </a:extLst>
                </a:gridCol>
                <a:gridCol w="822007">
                  <a:extLst>
                    <a:ext uri="{9D8B030D-6E8A-4147-A177-3AD203B41FA5}">
                      <a16:colId xmlns:a16="http://schemas.microsoft.com/office/drawing/2014/main" val="3918209871"/>
                    </a:ext>
                  </a:extLst>
                </a:gridCol>
              </a:tblGrid>
              <a:tr h="287801"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/>
                        <a:t>Video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/>
                        <a:t>Result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6501244"/>
                  </a:ext>
                </a:extLst>
              </a:tr>
              <a:tr h="287801">
                <a:tc>
                  <a:txBody>
                    <a:bodyPr/>
                    <a:lstStyle/>
                    <a:p>
                      <a:pPr algn="ctr"/>
                      <a:r>
                        <a:rPr lang="fr-FR" sz="1700" b="0" dirty="0"/>
                        <a:t>240p (426x240 30fps/codecs VP9)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b="0" dirty="0">
                          <a:solidFill>
                            <a:srgbClr val="00B050"/>
                          </a:solidFill>
                        </a:rPr>
                        <a:t>PASS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4141207"/>
                  </a:ext>
                </a:extLst>
              </a:tr>
              <a:tr h="2878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dirty="0"/>
                        <a:t>360p (640x360 30fps/codecs VP9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78600745"/>
                  </a:ext>
                </a:extLst>
              </a:tr>
              <a:tr h="2878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dirty="0"/>
                        <a:t>480p (854x480 30fps/codecs VP9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67433219"/>
                  </a:ext>
                </a:extLst>
              </a:tr>
              <a:tr h="287801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dirty="0"/>
                        <a:t>720p (1280x720 30 fps/codecs VP9)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73275371"/>
                  </a:ext>
                </a:extLst>
              </a:tr>
              <a:tr h="3167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dirty="0"/>
                        <a:t>Video QHD (2560x1440 30 fps/codecs VP9)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99022087"/>
                  </a:ext>
                </a:extLst>
              </a:tr>
              <a:tr h="3167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dirty="0"/>
                        <a:t>Video FHD (1920x1080 30fps/codecs VP9)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7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36551450"/>
                  </a:ext>
                </a:extLst>
              </a:tr>
              <a:tr h="31670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700" b="0" dirty="0"/>
                        <a:t>Video UHD (3840x2160 30fps/codecs VP9)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7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21835378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BD086B5A-F848-41E3-A625-49664CE29A2F}"/>
              </a:ext>
            </a:extLst>
          </p:cNvPr>
          <p:cNvSpPr/>
          <p:nvPr/>
        </p:nvSpPr>
        <p:spPr>
          <a:xfrm>
            <a:off x="1188719" y="4570512"/>
            <a:ext cx="5301451" cy="268188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9F26B662-51B8-4CE6-BEAA-CBF66A47E9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4018568"/>
              </p:ext>
            </p:extLst>
          </p:nvPr>
        </p:nvGraphicFramePr>
        <p:xfrm>
          <a:off x="6757446" y="2641620"/>
          <a:ext cx="5336417" cy="23896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8470">
                  <a:extLst>
                    <a:ext uri="{9D8B030D-6E8A-4147-A177-3AD203B41FA5}">
                      <a16:colId xmlns:a16="http://schemas.microsoft.com/office/drawing/2014/main" val="3834425063"/>
                    </a:ext>
                  </a:extLst>
                </a:gridCol>
                <a:gridCol w="1029600">
                  <a:extLst>
                    <a:ext uri="{9D8B030D-6E8A-4147-A177-3AD203B41FA5}">
                      <a16:colId xmlns:a16="http://schemas.microsoft.com/office/drawing/2014/main" val="2789359113"/>
                    </a:ext>
                  </a:extLst>
                </a:gridCol>
                <a:gridCol w="1069199">
                  <a:extLst>
                    <a:ext uri="{9D8B030D-6E8A-4147-A177-3AD203B41FA5}">
                      <a16:colId xmlns:a16="http://schemas.microsoft.com/office/drawing/2014/main" val="253860990"/>
                    </a:ext>
                  </a:extLst>
                </a:gridCol>
                <a:gridCol w="1108799">
                  <a:extLst>
                    <a:ext uri="{9D8B030D-6E8A-4147-A177-3AD203B41FA5}">
                      <a16:colId xmlns:a16="http://schemas.microsoft.com/office/drawing/2014/main" val="262210118"/>
                    </a:ext>
                  </a:extLst>
                </a:gridCol>
                <a:gridCol w="1310349">
                  <a:extLst>
                    <a:ext uri="{9D8B030D-6E8A-4147-A177-3AD203B41FA5}">
                      <a16:colId xmlns:a16="http://schemas.microsoft.com/office/drawing/2014/main" val="3602406009"/>
                    </a:ext>
                  </a:extLst>
                </a:gridCol>
              </a:tblGrid>
              <a:tr h="667640">
                <a:tc gridSpan="5">
                  <a:txBody>
                    <a:bodyPr/>
                    <a:lstStyle/>
                    <a:p>
                      <a:pPr algn="ctr"/>
                      <a:r>
                        <a:rPr lang="en-US" sz="1700" b="1" dirty="0">
                          <a:solidFill>
                            <a:srgbClr val="003079"/>
                          </a:solidFill>
                        </a:rPr>
                        <a:t>COMPARE BETWEEN VIDEO FHD AT YOUTUBE AND FHD CHANNEL LIVE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200" dirty="0">
                        <a:solidFill>
                          <a:schemeClr val="bg1">
                            <a:lumMod val="9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7753331"/>
                  </a:ext>
                </a:extLst>
              </a:tr>
              <a:tr h="344409"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Video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Resolution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Video codec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Audio Codec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300" b="1" dirty="0">
                          <a:solidFill>
                            <a:schemeClr val="bg1">
                              <a:lumMod val="95000"/>
                            </a:schemeClr>
                          </a:solidFill>
                        </a:rPr>
                        <a:t>Frame Rate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8648782"/>
                  </a:ext>
                </a:extLst>
              </a:tr>
              <a:tr h="574014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FHD at YOUTUBE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1920x1080 (Full HD)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VP9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Usually Opus or </a:t>
                      </a:r>
                      <a:r>
                        <a:rPr lang="en-US" sz="1200" dirty="0" err="1">
                          <a:solidFill>
                            <a:schemeClr val="tx1"/>
                          </a:solidFill>
                        </a:rPr>
                        <a:t>Vorbis</a:t>
                      </a:r>
                      <a:endParaRPr lang="en-US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30fps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5399155"/>
                  </a:ext>
                </a:extLst>
              </a:tr>
              <a:tr h="803621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FHD channel live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1920x1080 (Full HD)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H.264 AVC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AAC (Advanced Audio Coding)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30fps (typical for live channels)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2955019"/>
                  </a:ext>
                </a:extLst>
              </a:tr>
            </a:tbl>
          </a:graphicData>
        </a:graphic>
      </p:graphicFrame>
      <p:cxnSp>
        <p:nvCxnSpPr>
          <p:cNvPr id="59" name="Connector: Elbow 58">
            <a:extLst>
              <a:ext uri="{FF2B5EF4-FFF2-40B4-BE49-F238E27FC236}">
                <a16:creationId xmlns:a16="http://schemas.microsoft.com/office/drawing/2014/main" id="{F1C94CBE-A7B9-4F85-B678-DD37D44E2A87}"/>
              </a:ext>
            </a:extLst>
          </p:cNvPr>
          <p:cNvCxnSpPr>
            <a:cxnSpLocks/>
            <a:stCxn id="12" idx="3"/>
            <a:endCxn id="31" idx="1"/>
          </p:cNvCxnSpPr>
          <p:nvPr/>
        </p:nvCxnSpPr>
        <p:spPr>
          <a:xfrm flipV="1">
            <a:off x="6490170" y="3836462"/>
            <a:ext cx="267276" cy="868144"/>
          </a:xfrm>
          <a:prstGeom prst="bentConnector3">
            <a:avLst/>
          </a:prstGeom>
          <a:ln w="28575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64699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9783792-3EE9-4276-8D4C-EFD9E27332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1197060"/>
              </p:ext>
            </p:extLst>
          </p:nvPr>
        </p:nvGraphicFramePr>
        <p:xfrm>
          <a:off x="196645" y="986534"/>
          <a:ext cx="11798709" cy="46265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56253">
                  <a:extLst>
                    <a:ext uri="{9D8B030D-6E8A-4147-A177-3AD203B41FA5}">
                      <a16:colId xmlns:a16="http://schemas.microsoft.com/office/drawing/2014/main" val="267617658"/>
                    </a:ext>
                  </a:extLst>
                </a:gridCol>
                <a:gridCol w="1156253">
                  <a:extLst>
                    <a:ext uri="{9D8B030D-6E8A-4147-A177-3AD203B41FA5}">
                      <a16:colId xmlns:a16="http://schemas.microsoft.com/office/drawing/2014/main" val="1090509597"/>
                    </a:ext>
                  </a:extLst>
                </a:gridCol>
                <a:gridCol w="6768915">
                  <a:extLst>
                    <a:ext uri="{9D8B030D-6E8A-4147-A177-3AD203B41FA5}">
                      <a16:colId xmlns:a16="http://schemas.microsoft.com/office/drawing/2014/main" val="491574803"/>
                    </a:ext>
                  </a:extLst>
                </a:gridCol>
                <a:gridCol w="2717288">
                  <a:extLst>
                    <a:ext uri="{9D8B030D-6E8A-4147-A177-3AD203B41FA5}">
                      <a16:colId xmlns:a16="http://schemas.microsoft.com/office/drawing/2014/main" val="2199977377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Product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Android Ver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FA progress</a:t>
                      </a:r>
                      <a:r>
                        <a:rPr lang="en-US" sz="1600" baseline="0" dirty="0"/>
                        <a:t> and conclusion by step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Image Sample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19213659"/>
                  </a:ext>
                </a:extLst>
              </a:tr>
              <a:tr h="1061525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*Check version of “MX player” app found NG board use old version</a:t>
                      </a:r>
                    </a:p>
                    <a:p>
                      <a:pPr algn="l"/>
                      <a:r>
                        <a:rPr lang="en-US" sz="1600" dirty="0"/>
                        <a:t>- Update version of “MX Player” old version 1.94.4 </a:t>
                      </a:r>
                      <a:r>
                        <a:rPr lang="en-US" sz="1600" dirty="0">
                          <a:sym typeface="Wingdings" panose="05000000000000000000" pitchFamily="2" charset="2"/>
                        </a:rPr>
                        <a:t> </a:t>
                      </a:r>
                      <a:r>
                        <a:rPr lang="en-US" sz="1600" dirty="0"/>
                        <a:t>New version 1.97.8</a:t>
                      </a:r>
                    </a:p>
                    <a:p>
                      <a:pPr algn="l"/>
                      <a:r>
                        <a:rPr lang="en-US" sz="1600" dirty="0">
                          <a:sym typeface="Wingdings" panose="05000000000000000000" pitchFamily="2" charset="2"/>
                        </a:rPr>
                        <a:t></a:t>
                      </a:r>
                      <a:r>
                        <a:rPr lang="en-US" sz="1600" dirty="0"/>
                        <a:t> Then play video FHD channel live</a:t>
                      </a:r>
                    </a:p>
                    <a:p>
                      <a:pPr algn="l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Result: </a:t>
                      </a:r>
                      <a:r>
                        <a:rPr lang="en-US" sz="1600" dirty="0"/>
                        <a:t>NG product still noise image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28342454"/>
                  </a:ext>
                </a:extLst>
              </a:tr>
              <a:tr h="993545">
                <a:tc vMerge="1">
                  <a:txBody>
                    <a:bodyPr/>
                    <a:lstStyle/>
                    <a:p>
                      <a:pPr algn="ctr"/>
                      <a:endParaRPr lang="en-US" sz="15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dirty="0">
                          <a:sym typeface="Wingdings" panose="05000000000000000000" pitchFamily="2" charset="2"/>
                        </a:rPr>
                        <a:t>*Play video FHD channel live </a:t>
                      </a:r>
                    </a:p>
                    <a:p>
                      <a:pPr algn="l"/>
                      <a:r>
                        <a:rPr lang="en-US" sz="1600" b="1" i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Result: </a:t>
                      </a:r>
                      <a:r>
                        <a:rPr lang="en-US" sz="1600" dirty="0"/>
                        <a:t>NG product still noise image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7080828"/>
                  </a:ext>
                </a:extLst>
              </a:tr>
              <a:tr h="993545">
                <a:tc rowSpan="2"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OK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/>
                      <a:r>
                        <a:rPr lang="en-US" sz="1600" dirty="0"/>
                        <a:t>Open “MX player” app and play video FHD channel live </a:t>
                      </a:r>
                    </a:p>
                    <a:p>
                      <a:pPr algn="l"/>
                      <a:r>
                        <a:rPr lang="en-US" sz="1600" b="1" dirty="0">
                          <a:sym typeface="Wingdings" panose="05000000000000000000" pitchFamily="2" charset="2"/>
                        </a:rPr>
                        <a:t>Result: </a:t>
                      </a:r>
                      <a:r>
                        <a:rPr lang="en-US" sz="1600" dirty="0">
                          <a:sym typeface="Wingdings" panose="05000000000000000000" pitchFamily="2" charset="2"/>
                        </a:rPr>
                        <a:t>OK product hasn’t noise image</a:t>
                      </a:r>
                      <a:endParaRPr lang="en-US" sz="16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rowSpan="2">
                  <a:txBody>
                    <a:bodyPr/>
                    <a:lstStyle/>
                    <a:p>
                      <a:pPr algn="l"/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2806584"/>
                  </a:ext>
                </a:extLst>
              </a:tr>
              <a:tr h="993545">
                <a:tc vMerge="1">
                  <a:txBody>
                    <a:bodyPr/>
                    <a:lstStyle/>
                    <a:p>
                      <a:pPr algn="ctr"/>
                      <a:endParaRPr lang="en-US" sz="15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n-US" sz="15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algn="l"/>
                      <a:endParaRPr lang="en-US" sz="15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10638"/>
                  </a:ext>
                </a:extLst>
              </a:tr>
            </a:tbl>
          </a:graphicData>
        </a:graphic>
      </p:graphicFrame>
      <p:grpSp>
        <p:nvGrpSpPr>
          <p:cNvPr id="15" name="Group 14">
            <a:extLst>
              <a:ext uri="{FF2B5EF4-FFF2-40B4-BE49-F238E27FC236}">
                <a16:creationId xmlns:a16="http://schemas.microsoft.com/office/drawing/2014/main" id="{86C00D7F-02A4-4544-B4B0-DFFE48300BEA}"/>
              </a:ext>
            </a:extLst>
          </p:cNvPr>
          <p:cNvGrpSpPr/>
          <p:nvPr/>
        </p:nvGrpSpPr>
        <p:grpSpPr>
          <a:xfrm>
            <a:off x="9091298" y="1726367"/>
            <a:ext cx="3076121" cy="3755760"/>
            <a:chOff x="8924151" y="1289816"/>
            <a:chExt cx="3076121" cy="375576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1C280774-0B3B-4D46-8FD6-5DEDB33BE9B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130629" y="1289816"/>
              <a:ext cx="2663627" cy="1320647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C37303C-0BC4-4245-A249-CF7A164E1F9A}"/>
                </a:ext>
              </a:extLst>
            </p:cNvPr>
            <p:cNvSpPr txBox="1"/>
            <p:nvPr/>
          </p:nvSpPr>
          <p:spPr>
            <a:xfrm>
              <a:off x="9122862" y="2646542"/>
              <a:ext cx="2720093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FF0000"/>
                  </a:solidFill>
                </a:rPr>
                <a:t>FHD channel live still noise 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AE5A9E1-A3A6-4E46-BCCD-7004DAD90BC9}"/>
                </a:ext>
              </a:extLst>
            </p:cNvPr>
            <p:cNvSpPr txBox="1"/>
            <p:nvPr/>
          </p:nvSpPr>
          <p:spPr>
            <a:xfrm>
              <a:off x="8924151" y="4707022"/>
              <a:ext cx="307612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rgbClr val="00B050"/>
                  </a:solidFill>
                </a:rPr>
                <a:t>FHD channel live normal image</a:t>
              </a:r>
              <a:r>
                <a:rPr lang="en-US" sz="1600" dirty="0">
                  <a:solidFill>
                    <a:srgbClr val="FF0000"/>
                  </a:solidFill>
                </a:rPr>
                <a:t> </a:t>
              </a:r>
            </a:p>
          </p:txBody>
        </p:sp>
      </p:grpSp>
      <p:pic>
        <p:nvPicPr>
          <p:cNvPr id="17" name="Picture 16">
            <a:extLst>
              <a:ext uri="{FF2B5EF4-FFF2-40B4-BE49-F238E27FC236}">
                <a16:creationId xmlns:a16="http://schemas.microsoft.com/office/drawing/2014/main" id="{8E8B1E59-0131-45B8-B82F-F4193F412E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2231" y="3778682"/>
            <a:ext cx="2663627" cy="132064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46FEC13-1DB0-48EB-B6C6-B9800A77AF90}"/>
              </a:ext>
            </a:extLst>
          </p:cNvPr>
          <p:cNvSpPr txBox="1"/>
          <p:nvPr/>
        </p:nvSpPr>
        <p:spPr>
          <a:xfrm>
            <a:off x="181897" y="5719910"/>
            <a:ext cx="5195064" cy="785343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zh-TW" alt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NG board still noise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4653216-4FCC-4979-94FA-B30103452CA4}"/>
              </a:ext>
            </a:extLst>
          </p:cNvPr>
          <p:cNvSpPr txBox="1"/>
          <p:nvPr/>
        </p:nvSpPr>
        <p:spPr>
          <a:xfrm>
            <a:off x="167274" y="648928"/>
            <a:ext cx="57806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Check fail symptom at other android version: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DF07B74-0530-4D09-B062-4C8A47B45E64}"/>
              </a:ext>
            </a:extLst>
          </p:cNvPr>
          <p:cNvSpPr txBox="1"/>
          <p:nvPr/>
        </p:nvSpPr>
        <p:spPr>
          <a:xfrm>
            <a:off x="886281" y="106078"/>
            <a:ext cx="6366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Android Version Verification</a:t>
            </a:r>
          </a:p>
        </p:txBody>
      </p:sp>
    </p:spTree>
    <p:extLst>
      <p:ext uri="{BB962C8B-B14F-4D97-AF65-F5344CB8AC3E}">
        <p14:creationId xmlns:p14="http://schemas.microsoft.com/office/powerpoint/2010/main" val="25690754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B8C15E2-3805-4385-9A07-B7D438DDFC13}"/>
              </a:ext>
            </a:extLst>
          </p:cNvPr>
          <p:cNvSpPr txBox="1"/>
          <p:nvPr/>
        </p:nvSpPr>
        <p:spPr>
          <a:xfrm>
            <a:off x="565480" y="578691"/>
            <a:ext cx="7280662" cy="1154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Backup factory image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0" dirty="0">
                <a:solidFill>
                  <a:schemeClr val="tx1"/>
                </a:solidFill>
              </a:rPr>
              <a:t>- Check console log of NG board.</a:t>
            </a:r>
            <a:r>
              <a:rPr lang="en-US" b="0" dirty="0">
                <a:solidFill>
                  <a:schemeClr val="tx1"/>
                </a:solidFill>
                <a:sym typeface="Wingdings" panose="05000000000000000000" pitchFamily="2" charset="2"/>
              </a:rPr>
              <a:t>                   </a:t>
            </a:r>
            <a:r>
              <a:rPr lang="en-US" b="0" dirty="0">
                <a:solidFill>
                  <a:schemeClr val="tx1"/>
                </a:solidFill>
              </a:rPr>
              <a:t> </a:t>
            </a:r>
            <a:r>
              <a:rPr lang="en-US" b="0" dirty="0">
                <a:solidFill>
                  <a:schemeClr val="tx1"/>
                </a:solidFill>
                <a:sym typeface="Wingdings" panose="05000000000000000000" pitchFamily="2" charset="2"/>
              </a:rPr>
              <a:t> No found abnormal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0" dirty="0">
                <a:solidFill>
                  <a:schemeClr val="tx1"/>
                </a:solidFill>
                <a:sym typeface="Wingdings" panose="05000000000000000000" pitchFamily="2" charset="2"/>
              </a:rPr>
              <a:t>- Re-test at FATP:</a:t>
            </a:r>
            <a:r>
              <a:rPr lang="en-US" b="0" dirty="0">
                <a:solidFill>
                  <a:schemeClr val="tx1"/>
                </a:solidFill>
              </a:rPr>
              <a:t>   </a:t>
            </a:r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AD03EC73-DF03-4DDB-BE49-212D2855439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62182572"/>
              </p:ext>
            </p:extLst>
          </p:nvPr>
        </p:nvGraphicFramePr>
        <p:xfrm>
          <a:off x="4009880" y="890055"/>
          <a:ext cx="890282" cy="6243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9" name="Packager Shell Object" showAsIcon="1" r:id="rId3" imgW="733385" imgH="514290" progId="Package">
                  <p:embed/>
                </p:oleObj>
              </mc:Choice>
              <mc:Fallback>
                <p:oleObj name="Packager Shell Object" showAsIcon="1" r:id="rId3" imgW="733385" imgH="51429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09880" y="890055"/>
                        <a:ext cx="890282" cy="624354"/>
                      </a:xfrm>
                      <a:prstGeom prst="rect">
                        <a:avLst/>
                      </a:prstGeom>
                      <a:ln>
                        <a:solidFill>
                          <a:srgbClr val="00B050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20EE09A-B5D1-4BC3-ACA8-EE80367DF3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613786"/>
              </p:ext>
            </p:extLst>
          </p:nvPr>
        </p:nvGraphicFramePr>
        <p:xfrm>
          <a:off x="1628056" y="1765511"/>
          <a:ext cx="9418488" cy="13162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7311">
                  <a:extLst>
                    <a:ext uri="{9D8B030D-6E8A-4147-A177-3AD203B41FA5}">
                      <a16:colId xmlns:a16="http://schemas.microsoft.com/office/drawing/2014/main" val="476406679"/>
                    </a:ext>
                  </a:extLst>
                </a:gridCol>
                <a:gridCol w="1177311">
                  <a:extLst>
                    <a:ext uri="{9D8B030D-6E8A-4147-A177-3AD203B41FA5}">
                      <a16:colId xmlns:a16="http://schemas.microsoft.com/office/drawing/2014/main" val="1657012264"/>
                    </a:ext>
                  </a:extLst>
                </a:gridCol>
                <a:gridCol w="1177311">
                  <a:extLst>
                    <a:ext uri="{9D8B030D-6E8A-4147-A177-3AD203B41FA5}">
                      <a16:colId xmlns:a16="http://schemas.microsoft.com/office/drawing/2014/main" val="3076252111"/>
                    </a:ext>
                  </a:extLst>
                </a:gridCol>
                <a:gridCol w="1177311">
                  <a:extLst>
                    <a:ext uri="{9D8B030D-6E8A-4147-A177-3AD203B41FA5}">
                      <a16:colId xmlns:a16="http://schemas.microsoft.com/office/drawing/2014/main" val="2288899028"/>
                    </a:ext>
                  </a:extLst>
                </a:gridCol>
                <a:gridCol w="1177311">
                  <a:extLst>
                    <a:ext uri="{9D8B030D-6E8A-4147-A177-3AD203B41FA5}">
                      <a16:colId xmlns:a16="http://schemas.microsoft.com/office/drawing/2014/main" val="3687039226"/>
                    </a:ext>
                  </a:extLst>
                </a:gridCol>
                <a:gridCol w="1177311">
                  <a:extLst>
                    <a:ext uri="{9D8B030D-6E8A-4147-A177-3AD203B41FA5}">
                      <a16:colId xmlns:a16="http://schemas.microsoft.com/office/drawing/2014/main" val="3362426548"/>
                    </a:ext>
                  </a:extLst>
                </a:gridCol>
                <a:gridCol w="1177311">
                  <a:extLst>
                    <a:ext uri="{9D8B030D-6E8A-4147-A177-3AD203B41FA5}">
                      <a16:colId xmlns:a16="http://schemas.microsoft.com/office/drawing/2014/main" val="4071001424"/>
                    </a:ext>
                  </a:extLst>
                </a:gridCol>
                <a:gridCol w="1177311">
                  <a:extLst>
                    <a:ext uri="{9D8B030D-6E8A-4147-A177-3AD203B41FA5}">
                      <a16:colId xmlns:a16="http://schemas.microsoft.com/office/drawing/2014/main" val="10450282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Station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UK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FT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FT1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RC1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OBA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bg1"/>
                          </a:solidFill>
                        </a:rPr>
                        <a:t>RC2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5070340"/>
                  </a:ext>
                </a:extLst>
              </a:tr>
              <a:tr h="53290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Log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1755956"/>
                  </a:ext>
                </a:extLst>
              </a:tr>
              <a:tr h="417543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Result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rgbClr val="00B050"/>
                          </a:solidFill>
                        </a:rPr>
                        <a:t>Pass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Pass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3842659"/>
                  </a:ext>
                </a:extLst>
              </a:tr>
            </a:tbl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118B03DB-BF5F-4C56-8A6C-25ED50114D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25625865"/>
              </p:ext>
            </p:extLst>
          </p:nvPr>
        </p:nvGraphicFramePr>
        <p:xfrm>
          <a:off x="2895600" y="215415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0" name="Packager Shell Object" showAsIcon="1" r:id="rId5" imgW="914271" imgH="771595" progId="Package">
                  <p:embed/>
                </p:oleObj>
              </mc:Choice>
              <mc:Fallback>
                <p:oleObj name="Packager Shell Object" showAsIcon="1" r:id="rId5" imgW="914271" imgH="771595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95600" y="215415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FF0E711E-6B28-4024-A7C0-85CA20438C3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63091163"/>
              </p:ext>
            </p:extLst>
          </p:nvPr>
        </p:nvGraphicFramePr>
        <p:xfrm>
          <a:off x="4082232" y="215415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1" name="Document" showAsIcon="1" r:id="rId7" imgW="914271" imgH="771595" progId="Word.Document.8">
                  <p:embed/>
                </p:oleObj>
              </mc:Choice>
              <mc:Fallback>
                <p:oleObj name="Document" showAsIcon="1" r:id="rId7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4082232" y="215415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3DBD531D-E4C7-4303-A473-0F53384FCA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2698204"/>
              </p:ext>
            </p:extLst>
          </p:nvPr>
        </p:nvGraphicFramePr>
        <p:xfrm>
          <a:off x="5268864" y="215415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2" name="Document" showAsIcon="1" r:id="rId9" imgW="914271" imgH="771595" progId="Word.Document.8">
                  <p:embed/>
                </p:oleObj>
              </mc:Choice>
              <mc:Fallback>
                <p:oleObj name="Document" showAsIcon="1" r:id="rId9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5268864" y="215415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179EEDC7-59E2-4C00-8C6F-AF543C560F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3442976"/>
              </p:ext>
            </p:extLst>
          </p:nvPr>
        </p:nvGraphicFramePr>
        <p:xfrm>
          <a:off x="6455496" y="215415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3" name="Document" showAsIcon="1" r:id="rId11" imgW="914271" imgH="771595" progId="Word.Document.12">
                  <p:embed/>
                </p:oleObj>
              </mc:Choice>
              <mc:Fallback>
                <p:oleObj name="Document" showAsIcon="1" r:id="rId11" imgW="914271" imgH="77159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455496" y="215415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26C5EE6B-8C3D-4F88-9C7D-61520FAADD5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80536294"/>
              </p:ext>
            </p:extLst>
          </p:nvPr>
        </p:nvGraphicFramePr>
        <p:xfrm>
          <a:off x="7642128" y="215415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4" name="Document" showAsIcon="1" r:id="rId13" imgW="914271" imgH="771595" progId="Word.Document.8">
                  <p:embed/>
                </p:oleObj>
              </mc:Choice>
              <mc:Fallback>
                <p:oleObj name="Document" showAsIcon="1" r:id="rId13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7642128" y="215415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01873B89-3EA9-4AAB-9DE4-0326D3DA857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31756052"/>
              </p:ext>
            </p:extLst>
          </p:nvPr>
        </p:nvGraphicFramePr>
        <p:xfrm>
          <a:off x="10015393" y="215415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5" name="Document" showAsIcon="1" r:id="rId15" imgW="914271" imgH="771595" progId="Word.Document.8">
                  <p:embed/>
                </p:oleObj>
              </mc:Choice>
              <mc:Fallback>
                <p:oleObj name="Document" showAsIcon="1" r:id="rId15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0015393" y="215415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8FB42C70-D821-4DC4-B946-47BCB7A4EA9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586603210"/>
              </p:ext>
            </p:extLst>
          </p:nvPr>
        </p:nvGraphicFramePr>
        <p:xfrm>
          <a:off x="8828760" y="2154153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96" name="Document" showAsIcon="1" r:id="rId17" imgW="914271" imgH="771595" progId="Word.Document.8">
                  <p:embed/>
                </p:oleObj>
              </mc:Choice>
              <mc:Fallback>
                <p:oleObj name="Document" showAsIcon="1" r:id="rId17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8"/>
                      <a:stretch>
                        <a:fillRect/>
                      </a:stretch>
                    </p:blipFill>
                    <p:spPr>
                      <a:xfrm>
                        <a:off x="8828760" y="2154153"/>
                        <a:ext cx="914400" cy="77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1463F1BD-DE85-46EC-80BC-F532F71CF43E}"/>
              </a:ext>
            </a:extLst>
          </p:cNvPr>
          <p:cNvSpPr txBox="1"/>
          <p:nvPr/>
        </p:nvSpPr>
        <p:spPr>
          <a:xfrm>
            <a:off x="565480" y="2984670"/>
            <a:ext cx="7280662" cy="7853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Verify noise at factory image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0" dirty="0">
                <a:solidFill>
                  <a:schemeClr val="tx1"/>
                </a:solidFill>
              </a:rPr>
              <a:t>- Play FHD channel live on NG board </a:t>
            </a:r>
            <a:r>
              <a:rPr lang="en-US" b="0" dirty="0">
                <a:solidFill>
                  <a:schemeClr val="tx1"/>
                </a:solidFill>
                <a:sym typeface="Wingdings" panose="05000000000000000000" pitchFamily="2" charset="2"/>
              </a:rPr>
              <a:t> Still noise image </a:t>
            </a:r>
            <a:endParaRPr lang="en-US" b="0" dirty="0">
              <a:solidFill>
                <a:schemeClr val="tx1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4A09F0E-71A7-4624-8816-270EE2C09124}"/>
              </a:ext>
            </a:extLst>
          </p:cNvPr>
          <p:cNvGrpSpPr/>
          <p:nvPr/>
        </p:nvGrpSpPr>
        <p:grpSpPr>
          <a:xfrm>
            <a:off x="2895600" y="3827110"/>
            <a:ext cx="2830464" cy="1334826"/>
            <a:chOff x="4177869" y="3784761"/>
            <a:chExt cx="3836262" cy="159298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1C029CBE-5704-4904-BBC6-855C49916A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/>
            <a:stretch>
              <a:fillRect/>
            </a:stretch>
          </p:blipFill>
          <p:spPr>
            <a:xfrm>
              <a:off x="4177869" y="3784761"/>
              <a:ext cx="3836262" cy="1592987"/>
            </a:xfrm>
            <a:prstGeom prst="rect">
              <a:avLst/>
            </a:prstGeom>
          </p:spPr>
        </p:pic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92573DC2-2C57-4A97-9095-2BEB72076428}"/>
                </a:ext>
              </a:extLst>
            </p:cNvPr>
            <p:cNvSpPr/>
            <p:nvPr/>
          </p:nvSpPr>
          <p:spPr>
            <a:xfrm>
              <a:off x="6563032" y="3893574"/>
              <a:ext cx="1451099" cy="1095598"/>
            </a:xfrm>
            <a:prstGeom prst="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2984FBE-769B-4968-BA84-DE1391085156}"/>
              </a:ext>
            </a:extLst>
          </p:cNvPr>
          <p:cNvGrpSpPr/>
          <p:nvPr/>
        </p:nvGrpSpPr>
        <p:grpSpPr>
          <a:xfrm>
            <a:off x="7128387" y="3809184"/>
            <a:ext cx="2830467" cy="1349846"/>
            <a:chOff x="6122589" y="3809184"/>
            <a:chExt cx="3836266" cy="1610912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FFFDE8C3-1A32-4B94-A48C-EEF125CEAE10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/>
            <a:stretch>
              <a:fillRect/>
            </a:stretch>
          </p:blipFill>
          <p:spPr>
            <a:xfrm>
              <a:off x="6122589" y="3809184"/>
              <a:ext cx="3836262" cy="1610912"/>
            </a:xfrm>
            <a:prstGeom prst="rect">
              <a:avLst/>
            </a:prstGeom>
          </p:spPr>
        </p:pic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4311DBB-2262-46EF-B03D-92B51CBC68D7}"/>
                </a:ext>
              </a:extLst>
            </p:cNvPr>
            <p:cNvSpPr/>
            <p:nvPr/>
          </p:nvSpPr>
          <p:spPr>
            <a:xfrm>
              <a:off x="8507756" y="3952568"/>
              <a:ext cx="1451099" cy="1068749"/>
            </a:xfrm>
            <a:prstGeom prst="rect">
              <a:avLst/>
            </a:prstGeom>
            <a:noFill/>
            <a:ln w="28575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32513301-0F13-4B47-9402-01259312D3E4}"/>
              </a:ext>
            </a:extLst>
          </p:cNvPr>
          <p:cNvSpPr txBox="1"/>
          <p:nvPr/>
        </p:nvSpPr>
        <p:spPr>
          <a:xfrm>
            <a:off x="3829350" y="5159030"/>
            <a:ext cx="924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</a:rPr>
              <a:t>NG</a:t>
            </a:r>
            <a:r>
              <a:rPr lang="en-US" dirty="0"/>
              <a:t> 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26D5947-4ABE-4CCE-ADC3-D275AFC63434}"/>
              </a:ext>
            </a:extLst>
          </p:cNvPr>
          <p:cNvSpPr txBox="1"/>
          <p:nvPr/>
        </p:nvSpPr>
        <p:spPr>
          <a:xfrm>
            <a:off x="8099328" y="5159030"/>
            <a:ext cx="924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B050"/>
                </a:solidFill>
              </a:rPr>
              <a:t>OK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C32B3EC-70EB-4533-A0BB-E2833F68F8E0}"/>
              </a:ext>
            </a:extLst>
          </p:cNvPr>
          <p:cNvSpPr txBox="1"/>
          <p:nvPr/>
        </p:nvSpPr>
        <p:spPr>
          <a:xfrm>
            <a:off x="565480" y="5390607"/>
            <a:ext cx="5195064" cy="115467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zh-TW" alt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Re-test at FATP 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 Pass normally</a:t>
            </a:r>
            <a:endParaRPr lang="en-US" sz="16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At factory image, NG board still noise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4B0248A-B113-4D3F-A004-B8788ABC363E}"/>
              </a:ext>
            </a:extLst>
          </p:cNvPr>
          <p:cNvSpPr txBox="1"/>
          <p:nvPr/>
        </p:nvSpPr>
        <p:spPr>
          <a:xfrm>
            <a:off x="886281" y="106078"/>
            <a:ext cx="59300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Factory Image Verification</a:t>
            </a:r>
          </a:p>
        </p:txBody>
      </p:sp>
    </p:spTree>
    <p:extLst>
      <p:ext uri="{BB962C8B-B14F-4D97-AF65-F5344CB8AC3E}">
        <p14:creationId xmlns:p14="http://schemas.microsoft.com/office/powerpoint/2010/main" val="23904388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FC20931-D846-474B-B663-0E553C2B7499}"/>
              </a:ext>
            </a:extLst>
          </p:cNvPr>
          <p:cNvSpPr txBox="1"/>
          <p:nvPr/>
        </p:nvSpPr>
        <p:spPr>
          <a:xfrm>
            <a:off x="258346" y="607718"/>
            <a:ext cx="7280662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dirty="0">
                <a:solidFill>
                  <a:srgbClr val="002060"/>
                </a:solidFill>
              </a:rPr>
              <a:t>Measurement impedance and voltage of HDMI signal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B12636-6ECF-489C-A288-0D4885A792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9353" y="1337393"/>
            <a:ext cx="1573309" cy="21295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C801196-92CA-4F11-AF01-497F751391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5013" y="1241150"/>
            <a:ext cx="2064555" cy="126850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AF96FF8-0278-4A92-8EFB-220549898D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4449" y="2342595"/>
            <a:ext cx="1230825" cy="9626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52600F7-0A5C-41CE-85F3-09113B9BE4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056" y="1151390"/>
            <a:ext cx="2331957" cy="325509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F408B6E-F62F-41FF-B035-043E58A91209}"/>
              </a:ext>
            </a:extLst>
          </p:cNvPr>
          <p:cNvSpPr/>
          <p:nvPr/>
        </p:nvSpPr>
        <p:spPr>
          <a:xfrm>
            <a:off x="5364323" y="1861917"/>
            <a:ext cx="254000" cy="54205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35451C-D041-4DF0-9682-66E37350EB21}"/>
              </a:ext>
            </a:extLst>
          </p:cNvPr>
          <p:cNvSpPr/>
          <p:nvPr/>
        </p:nvSpPr>
        <p:spPr>
          <a:xfrm>
            <a:off x="3986712" y="1387062"/>
            <a:ext cx="423451" cy="75448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Connector: Elbow 11">
            <a:extLst>
              <a:ext uri="{FF2B5EF4-FFF2-40B4-BE49-F238E27FC236}">
                <a16:creationId xmlns:a16="http://schemas.microsoft.com/office/drawing/2014/main" id="{479EC79D-8E27-4EA8-9E9F-C4CB48AA4749}"/>
              </a:ext>
            </a:extLst>
          </p:cNvPr>
          <p:cNvCxnSpPr>
            <a:cxnSpLocks/>
            <a:stCxn id="9" idx="1"/>
            <a:endCxn id="10" idx="3"/>
          </p:cNvCxnSpPr>
          <p:nvPr/>
        </p:nvCxnSpPr>
        <p:spPr>
          <a:xfrm rot="10800000">
            <a:off x="4410163" y="1764302"/>
            <a:ext cx="954160" cy="368640"/>
          </a:xfrm>
          <a:prstGeom prst="bentConnector3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4A5DB131-4846-4499-88EF-85B951E9030D}"/>
              </a:ext>
            </a:extLst>
          </p:cNvPr>
          <p:cNvSpPr/>
          <p:nvPr/>
        </p:nvSpPr>
        <p:spPr>
          <a:xfrm>
            <a:off x="2727875" y="1381241"/>
            <a:ext cx="423450" cy="961353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40747D2-137E-4496-BA93-C1714B1CCE20}"/>
              </a:ext>
            </a:extLst>
          </p:cNvPr>
          <p:cNvSpPr/>
          <p:nvPr/>
        </p:nvSpPr>
        <p:spPr>
          <a:xfrm>
            <a:off x="1869088" y="3815936"/>
            <a:ext cx="357214" cy="53975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Connector: Elbow 21">
            <a:extLst>
              <a:ext uri="{FF2B5EF4-FFF2-40B4-BE49-F238E27FC236}">
                <a16:creationId xmlns:a16="http://schemas.microsoft.com/office/drawing/2014/main" id="{B85C9626-C5ED-4198-A30F-270FBAEDBF5E}"/>
              </a:ext>
            </a:extLst>
          </p:cNvPr>
          <p:cNvCxnSpPr>
            <a:cxnSpLocks/>
            <a:stCxn id="13" idx="1"/>
            <a:endCxn id="14" idx="3"/>
          </p:cNvCxnSpPr>
          <p:nvPr/>
        </p:nvCxnSpPr>
        <p:spPr>
          <a:xfrm rot="10800000" flipV="1">
            <a:off x="2226303" y="1861917"/>
            <a:ext cx="501573" cy="2223893"/>
          </a:xfrm>
          <a:prstGeom prst="bentConnector3">
            <a:avLst>
              <a:gd name="adj1" fmla="val 50000"/>
            </a:avLst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1508E285-E7B4-41A2-A11E-242658E56ED1}"/>
              </a:ext>
            </a:extLst>
          </p:cNvPr>
          <p:cNvSpPr/>
          <p:nvPr/>
        </p:nvSpPr>
        <p:spPr>
          <a:xfrm>
            <a:off x="5095530" y="2437986"/>
            <a:ext cx="522793" cy="338115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283F9D9-C70C-464F-9A49-874A33C6230C}"/>
              </a:ext>
            </a:extLst>
          </p:cNvPr>
          <p:cNvSpPr/>
          <p:nvPr/>
        </p:nvSpPr>
        <p:spPr>
          <a:xfrm>
            <a:off x="3134955" y="2577484"/>
            <a:ext cx="254000" cy="42106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30B6DFB-3B34-44EF-AF5F-24AA6A00C92E}"/>
              </a:ext>
            </a:extLst>
          </p:cNvPr>
          <p:cNvSpPr/>
          <p:nvPr/>
        </p:nvSpPr>
        <p:spPr>
          <a:xfrm>
            <a:off x="1869088" y="1631599"/>
            <a:ext cx="793062" cy="267801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0DE0FD5-5D6B-465D-A75C-FE6EB4217EA8}"/>
              </a:ext>
            </a:extLst>
          </p:cNvPr>
          <p:cNvSpPr/>
          <p:nvPr/>
        </p:nvSpPr>
        <p:spPr>
          <a:xfrm>
            <a:off x="4832819" y="2668731"/>
            <a:ext cx="202406" cy="7950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B4E1064-DCD8-48D3-ABA3-047C0F8D5153}"/>
              </a:ext>
            </a:extLst>
          </p:cNvPr>
          <p:cNvGrpSpPr/>
          <p:nvPr/>
        </p:nvGrpSpPr>
        <p:grpSpPr>
          <a:xfrm>
            <a:off x="2497105" y="3205053"/>
            <a:ext cx="2554289" cy="1172731"/>
            <a:chOff x="2192311" y="2926067"/>
            <a:chExt cx="2554289" cy="1172731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D73C829-FBF2-43E2-A4CD-2E0AE9217D9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192311" y="2926067"/>
              <a:ext cx="2554289" cy="1172731"/>
            </a:xfrm>
            <a:prstGeom prst="rect">
              <a:avLst/>
            </a:prstGeom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752F941-EEA8-480B-A2BD-2120AB0D523E}"/>
                </a:ext>
              </a:extLst>
            </p:cNvPr>
            <p:cNvSpPr/>
            <p:nvPr/>
          </p:nvSpPr>
          <p:spPr>
            <a:xfrm>
              <a:off x="4350544" y="3041398"/>
              <a:ext cx="329406" cy="8010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F47A988F-F2DB-4673-ACBE-75A7074633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337088"/>
              </p:ext>
            </p:extLst>
          </p:nvPr>
        </p:nvGraphicFramePr>
        <p:xfrm>
          <a:off x="6734983" y="1124261"/>
          <a:ext cx="5114999" cy="3802380"/>
        </p:xfrm>
        <a:graphic>
          <a:graphicData uri="http://schemas.openxmlformats.org/drawingml/2006/table">
            <a:tbl>
              <a:tblPr/>
              <a:tblGrid>
                <a:gridCol w="1223963">
                  <a:extLst>
                    <a:ext uri="{9D8B030D-6E8A-4147-A177-3AD203B41FA5}">
                      <a16:colId xmlns:a16="http://schemas.microsoft.com/office/drawing/2014/main" val="1332656201"/>
                    </a:ext>
                  </a:extLst>
                </a:gridCol>
                <a:gridCol w="1136650">
                  <a:extLst>
                    <a:ext uri="{9D8B030D-6E8A-4147-A177-3AD203B41FA5}">
                      <a16:colId xmlns:a16="http://schemas.microsoft.com/office/drawing/2014/main" val="427251233"/>
                    </a:ext>
                  </a:extLst>
                </a:gridCol>
                <a:gridCol w="794512">
                  <a:extLst>
                    <a:ext uri="{9D8B030D-6E8A-4147-A177-3AD203B41FA5}">
                      <a16:colId xmlns:a16="http://schemas.microsoft.com/office/drawing/2014/main" val="3451279104"/>
                    </a:ext>
                  </a:extLst>
                </a:gridCol>
                <a:gridCol w="1165362">
                  <a:extLst>
                    <a:ext uri="{9D8B030D-6E8A-4147-A177-3AD203B41FA5}">
                      <a16:colId xmlns:a16="http://schemas.microsoft.com/office/drawing/2014/main" val="2487971332"/>
                    </a:ext>
                  </a:extLst>
                </a:gridCol>
                <a:gridCol w="794512">
                  <a:extLst>
                    <a:ext uri="{9D8B030D-6E8A-4147-A177-3AD203B41FA5}">
                      <a16:colId xmlns:a16="http://schemas.microsoft.com/office/drawing/2014/main" val="1832789111"/>
                    </a:ext>
                  </a:extLst>
                </a:gridCol>
              </a:tblGrid>
              <a:tr h="174187"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Measure impedance NG board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1337693"/>
                  </a:ext>
                </a:extLst>
              </a:tr>
              <a:tr h="12066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Signal pin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 sample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360135"/>
                  </a:ext>
                </a:extLst>
              </a:tr>
              <a:tr h="12066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Impedance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Voltage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9676638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TX2P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3.150M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3.148M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0.012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91427435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6640859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TX2N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3.153M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3.150M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28360664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TX1P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3.138M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3.146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148588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6258852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TX1N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3.151M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3.154M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0.003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59260713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TX0P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3.155M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3.155M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5890024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8071547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TX0N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3.158M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3.158M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3418528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TXCP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3.162M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3.156M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0.002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9071344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2662441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TXCN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3.164M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0.192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3.149M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0.191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3697894"/>
                  </a:ext>
                </a:extLst>
              </a:tr>
              <a:tr h="1266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HDMI_TXCEC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2.476M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2.279M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3.269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9654507"/>
                  </a:ext>
                </a:extLst>
              </a:tr>
              <a:tr h="1266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HDMI_SCLK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2.447M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5.109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2.459M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5306288"/>
                  </a:ext>
                </a:extLst>
              </a:tr>
              <a:tr h="1266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HDMI_SDAT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2.182M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5.109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2.029M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3261418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GND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8097657"/>
                  </a:ext>
                </a:extLst>
              </a:tr>
              <a:tr h="1266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HDMI_PW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1.749M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5.109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1.874M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5.113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8970747"/>
                  </a:ext>
                </a:extLst>
              </a:tr>
              <a:tr h="10614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HPD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109.7K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110.2K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2248600"/>
                  </a:ext>
                </a:extLst>
              </a:tr>
            </a:tbl>
          </a:graphicData>
        </a:graphic>
      </p:graphicFrame>
      <p:sp>
        <p:nvSpPr>
          <p:cNvPr id="30" name="TextBox 29">
            <a:extLst>
              <a:ext uri="{FF2B5EF4-FFF2-40B4-BE49-F238E27FC236}">
                <a16:creationId xmlns:a16="http://schemas.microsoft.com/office/drawing/2014/main" id="{5B105234-DA26-49B7-A873-EC48692E49BE}"/>
              </a:ext>
            </a:extLst>
          </p:cNvPr>
          <p:cNvSpPr txBox="1"/>
          <p:nvPr/>
        </p:nvSpPr>
        <p:spPr>
          <a:xfrm>
            <a:off x="258346" y="5147264"/>
            <a:ext cx="5195064" cy="83497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1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zh-TW" altLang="en-US" sz="17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7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I</a:t>
            </a:r>
            <a:r>
              <a:rPr lang="en-US" sz="1700" dirty="0">
                <a:solidFill>
                  <a:srgbClr val="002060"/>
                </a:solidFill>
              </a:rPr>
              <a:t>mpedance and voltage normal</a:t>
            </a:r>
            <a:endParaRPr lang="en-US" sz="17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2945416-1E52-4024-A5C0-722C0AC7D74C}"/>
              </a:ext>
            </a:extLst>
          </p:cNvPr>
          <p:cNvSpPr/>
          <p:nvPr/>
        </p:nvSpPr>
        <p:spPr>
          <a:xfrm>
            <a:off x="3619203" y="2552796"/>
            <a:ext cx="254000" cy="421067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94240949-27F7-48CD-97CC-14721F0005A5}"/>
              </a:ext>
            </a:extLst>
          </p:cNvPr>
          <p:cNvCxnSpPr>
            <a:stCxn id="24" idx="1"/>
            <a:endCxn id="39" idx="3"/>
          </p:cNvCxnSpPr>
          <p:nvPr/>
        </p:nvCxnSpPr>
        <p:spPr>
          <a:xfrm rot="10800000" flipV="1">
            <a:off x="3873204" y="2607044"/>
            <a:ext cx="1222327" cy="156286"/>
          </a:xfrm>
          <a:prstGeom prst="bentConnector3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Connector: Elbow 45">
            <a:extLst>
              <a:ext uri="{FF2B5EF4-FFF2-40B4-BE49-F238E27FC236}">
                <a16:creationId xmlns:a16="http://schemas.microsoft.com/office/drawing/2014/main" id="{D1DA22EA-E27E-4C12-AD13-5B25AF40DDCF}"/>
              </a:ext>
            </a:extLst>
          </p:cNvPr>
          <p:cNvCxnSpPr>
            <a:stCxn id="25" idx="1"/>
            <a:endCxn id="26" idx="2"/>
          </p:cNvCxnSpPr>
          <p:nvPr/>
        </p:nvCxnSpPr>
        <p:spPr>
          <a:xfrm rot="10800000">
            <a:off x="2265619" y="1899400"/>
            <a:ext cx="869336" cy="888618"/>
          </a:xfrm>
          <a:prstGeom prst="bentConnector2">
            <a:avLst/>
          </a:prstGeom>
          <a:ln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Connector: Elbow 47">
            <a:extLst>
              <a:ext uri="{FF2B5EF4-FFF2-40B4-BE49-F238E27FC236}">
                <a16:creationId xmlns:a16="http://schemas.microsoft.com/office/drawing/2014/main" id="{8B3D9AD4-362F-43ED-B068-88CB58BE6D63}"/>
              </a:ext>
            </a:extLst>
          </p:cNvPr>
          <p:cNvCxnSpPr>
            <a:stCxn id="27" idx="2"/>
            <a:endCxn id="28" idx="0"/>
          </p:cNvCxnSpPr>
          <p:nvPr/>
        </p:nvCxnSpPr>
        <p:spPr>
          <a:xfrm rot="5400000">
            <a:off x="4590959" y="2977320"/>
            <a:ext cx="572147" cy="113981"/>
          </a:xfrm>
          <a:prstGeom prst="bentConnector3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4F9BE9F3-D332-4809-ACA6-63A74FC28218}"/>
              </a:ext>
            </a:extLst>
          </p:cNvPr>
          <p:cNvSpPr/>
          <p:nvPr/>
        </p:nvSpPr>
        <p:spPr>
          <a:xfrm>
            <a:off x="330195" y="1124261"/>
            <a:ext cx="6261100" cy="380238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AFD8C71A-C87B-49B2-A810-09E347B36AF8}"/>
              </a:ext>
            </a:extLst>
          </p:cNvPr>
          <p:cNvSpPr txBox="1"/>
          <p:nvPr/>
        </p:nvSpPr>
        <p:spPr>
          <a:xfrm>
            <a:off x="886281" y="106078"/>
            <a:ext cx="516891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Measurement Analysis</a:t>
            </a:r>
          </a:p>
        </p:txBody>
      </p:sp>
    </p:spTree>
    <p:extLst>
      <p:ext uri="{BB962C8B-B14F-4D97-AF65-F5344CB8AC3E}">
        <p14:creationId xmlns:p14="http://schemas.microsoft.com/office/powerpoint/2010/main" val="8084877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96B30A9-279C-46DC-A266-4AE280E04571}"/>
              </a:ext>
            </a:extLst>
          </p:cNvPr>
          <p:cNvSpPr txBox="1"/>
          <p:nvPr/>
        </p:nvSpPr>
        <p:spPr>
          <a:xfrm>
            <a:off x="290286" y="595411"/>
            <a:ext cx="11785599" cy="17808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sz="1500" dirty="0">
                <a:solidFill>
                  <a:srgbClr val="002060"/>
                </a:solidFill>
              </a:rPr>
              <a:t>CMD verify to cover noise image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500" b="0" dirty="0">
                <a:solidFill>
                  <a:schemeClr val="tx1"/>
                </a:solidFill>
              </a:rPr>
              <a:t>Step1: Download FHD video channel live and trimmed to 5 seconds, as the image noise issue is most clearly observed at the 1st and 2nd seconds.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500" b="0" dirty="0">
                <a:solidFill>
                  <a:schemeClr val="tx1"/>
                </a:solidFill>
              </a:rPr>
              <a:t>Step2: A non-noise image was used as a reference sample to create the test command and perform verification.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sz="1500" b="0" dirty="0">
                <a:solidFill>
                  <a:schemeClr val="tx1"/>
                </a:solidFill>
              </a:rPr>
              <a:t>Step3: Add command in the program at FT1 station to test and verify as below: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EEA414-CDB7-4262-8987-3FD257001A0C}"/>
              </a:ext>
            </a:extLst>
          </p:cNvPr>
          <p:cNvSpPr txBox="1"/>
          <p:nvPr/>
        </p:nvSpPr>
        <p:spPr>
          <a:xfrm>
            <a:off x="886281" y="106078"/>
            <a:ext cx="631454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Noise Coverage Experiment</a:t>
            </a: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1AF763A9-69D2-4FA0-821D-CD1A527CD0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3999725"/>
              </p:ext>
            </p:extLst>
          </p:nvPr>
        </p:nvGraphicFramePr>
        <p:xfrm>
          <a:off x="1654626" y="2370789"/>
          <a:ext cx="8766625" cy="14174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2375">
                  <a:extLst>
                    <a:ext uri="{9D8B030D-6E8A-4147-A177-3AD203B41FA5}">
                      <a16:colId xmlns:a16="http://schemas.microsoft.com/office/drawing/2014/main" val="3757475780"/>
                    </a:ext>
                  </a:extLst>
                </a:gridCol>
                <a:gridCol w="1252375">
                  <a:extLst>
                    <a:ext uri="{9D8B030D-6E8A-4147-A177-3AD203B41FA5}">
                      <a16:colId xmlns:a16="http://schemas.microsoft.com/office/drawing/2014/main" val="1614937871"/>
                    </a:ext>
                  </a:extLst>
                </a:gridCol>
                <a:gridCol w="1252375">
                  <a:extLst>
                    <a:ext uri="{9D8B030D-6E8A-4147-A177-3AD203B41FA5}">
                      <a16:colId xmlns:a16="http://schemas.microsoft.com/office/drawing/2014/main" val="358002764"/>
                    </a:ext>
                  </a:extLst>
                </a:gridCol>
                <a:gridCol w="1252375">
                  <a:extLst>
                    <a:ext uri="{9D8B030D-6E8A-4147-A177-3AD203B41FA5}">
                      <a16:colId xmlns:a16="http://schemas.microsoft.com/office/drawing/2014/main" val="3711227004"/>
                    </a:ext>
                  </a:extLst>
                </a:gridCol>
                <a:gridCol w="1252375">
                  <a:extLst>
                    <a:ext uri="{9D8B030D-6E8A-4147-A177-3AD203B41FA5}">
                      <a16:colId xmlns:a16="http://schemas.microsoft.com/office/drawing/2014/main" val="108039234"/>
                    </a:ext>
                  </a:extLst>
                </a:gridCol>
                <a:gridCol w="1252375">
                  <a:extLst>
                    <a:ext uri="{9D8B030D-6E8A-4147-A177-3AD203B41FA5}">
                      <a16:colId xmlns:a16="http://schemas.microsoft.com/office/drawing/2014/main" val="291133012"/>
                    </a:ext>
                  </a:extLst>
                </a:gridCol>
                <a:gridCol w="1252375">
                  <a:extLst>
                    <a:ext uri="{9D8B030D-6E8A-4147-A177-3AD203B41FA5}">
                      <a16:colId xmlns:a16="http://schemas.microsoft.com/office/drawing/2014/main" val="2742952360"/>
                    </a:ext>
                  </a:extLst>
                </a:gridCol>
              </a:tblGrid>
              <a:tr h="371769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r>
                        <a:rPr lang="en-US" sz="16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r>
                        <a:rPr lang="en-US" sz="16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nd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US" sz="16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rd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r>
                        <a:rPr lang="en-US" sz="16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r>
                        <a:rPr lang="en-US" sz="16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</a:t>
                      </a:r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8503878"/>
                  </a:ext>
                </a:extLst>
              </a:tr>
              <a:tr h="52283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Still Fail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49714498"/>
                  </a:ext>
                </a:extLst>
              </a:tr>
              <a:tr h="52283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6533711"/>
                  </a:ext>
                </a:extLst>
              </a:tr>
            </a:tbl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57621306-57BC-4433-99C4-78F93EEE526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7069141"/>
              </p:ext>
            </p:extLst>
          </p:nvPr>
        </p:nvGraphicFramePr>
        <p:xfrm>
          <a:off x="3113311" y="2780830"/>
          <a:ext cx="641595" cy="541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1" name="Document" showAsIcon="1" r:id="rId3" imgW="914271" imgH="771595" progId="Word.Document.8">
                  <p:embed/>
                </p:oleObj>
              </mc:Choice>
              <mc:Fallback>
                <p:oleObj name="Document" showAsIcon="1" r:id="rId3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113311" y="2780830"/>
                        <a:ext cx="641595" cy="5413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A267C657-3C97-479A-8E93-9780AB17508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70687993"/>
              </p:ext>
            </p:extLst>
          </p:nvPr>
        </p:nvGraphicFramePr>
        <p:xfrm>
          <a:off x="4406155" y="2780830"/>
          <a:ext cx="641595" cy="541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2" name="Document" showAsIcon="1" r:id="rId5" imgW="914271" imgH="771595" progId="Word.Document.8">
                  <p:embed/>
                </p:oleObj>
              </mc:Choice>
              <mc:Fallback>
                <p:oleObj name="Document" showAsIcon="1" r:id="rId5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4406155" y="2780830"/>
                        <a:ext cx="641595" cy="5413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>
            <a:extLst>
              <a:ext uri="{FF2B5EF4-FFF2-40B4-BE49-F238E27FC236}">
                <a16:creationId xmlns:a16="http://schemas.microsoft.com/office/drawing/2014/main" id="{E64E2FFC-9516-49D0-B377-919A9BD7B6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5152864"/>
              </p:ext>
            </p:extLst>
          </p:nvPr>
        </p:nvGraphicFramePr>
        <p:xfrm>
          <a:off x="5698999" y="2780830"/>
          <a:ext cx="641595" cy="541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3" name="Document" showAsIcon="1" r:id="rId7" imgW="914271" imgH="771595" progId="Word.Document.8">
                  <p:embed/>
                </p:oleObj>
              </mc:Choice>
              <mc:Fallback>
                <p:oleObj name="Document" showAsIcon="1" r:id="rId7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5698999" y="2780830"/>
                        <a:ext cx="641595" cy="5413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902650B9-7523-403F-95DC-6DA60ABCDD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64159534"/>
              </p:ext>
            </p:extLst>
          </p:nvPr>
        </p:nvGraphicFramePr>
        <p:xfrm>
          <a:off x="6991843" y="2780830"/>
          <a:ext cx="641595" cy="541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4" name="Document" showAsIcon="1" r:id="rId9" imgW="914271" imgH="771595" progId="Word.Document.8">
                  <p:embed/>
                </p:oleObj>
              </mc:Choice>
              <mc:Fallback>
                <p:oleObj name="Document" showAsIcon="1" r:id="rId9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0"/>
                      <a:stretch>
                        <a:fillRect/>
                      </a:stretch>
                    </p:blipFill>
                    <p:spPr>
                      <a:xfrm>
                        <a:off x="6991843" y="2780830"/>
                        <a:ext cx="641595" cy="5413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Object 16">
            <a:extLst>
              <a:ext uri="{FF2B5EF4-FFF2-40B4-BE49-F238E27FC236}">
                <a16:creationId xmlns:a16="http://schemas.microsoft.com/office/drawing/2014/main" id="{5EE9B032-B91D-42E3-B00E-19A82ECDE5F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4329896"/>
              </p:ext>
            </p:extLst>
          </p:nvPr>
        </p:nvGraphicFramePr>
        <p:xfrm>
          <a:off x="8284687" y="2780830"/>
          <a:ext cx="641595" cy="541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5" name="Document" showAsIcon="1" r:id="rId11" imgW="914271" imgH="771595" progId="Word.Document.8">
                  <p:embed/>
                </p:oleObj>
              </mc:Choice>
              <mc:Fallback>
                <p:oleObj name="Document" showAsIcon="1" r:id="rId11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8284687" y="2780830"/>
                        <a:ext cx="641595" cy="5413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>
            <a:extLst>
              <a:ext uri="{FF2B5EF4-FFF2-40B4-BE49-F238E27FC236}">
                <a16:creationId xmlns:a16="http://schemas.microsoft.com/office/drawing/2014/main" id="{0AB4E8C7-3D16-440F-8908-9AB523185B9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32138919"/>
              </p:ext>
            </p:extLst>
          </p:nvPr>
        </p:nvGraphicFramePr>
        <p:xfrm>
          <a:off x="5706763" y="3308265"/>
          <a:ext cx="641595" cy="5413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16" name="Document" showAsIcon="1" r:id="rId13" imgW="914271" imgH="771595" progId="Word.Document.8">
                  <p:embed/>
                </p:oleObj>
              </mc:Choice>
              <mc:Fallback>
                <p:oleObj name="Document" showAsIcon="1" r:id="rId13" imgW="914271" imgH="771595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5706763" y="3308265"/>
                        <a:ext cx="641595" cy="54134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31066459-B645-44E9-8457-227BB88E9882}"/>
              </a:ext>
            </a:extLst>
          </p:cNvPr>
          <p:cNvSpPr txBox="1"/>
          <p:nvPr/>
        </p:nvSpPr>
        <p:spPr>
          <a:xfrm>
            <a:off x="290285" y="5310364"/>
            <a:ext cx="11785599" cy="4160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Wingdings" panose="05000000000000000000" pitchFamily="2" charset="2"/>
              <a:buChar char="ü"/>
              <a:defRPr sz="1600" b="1" spc="-1">
                <a:solidFill>
                  <a:srgbClr val="0000FF"/>
                </a:solidFill>
                <a:latin typeface="Arial" panose="020B0604020202020204" pitchFamily="34" charset="0"/>
                <a:ea typeface="微软雅黑"/>
                <a:cs typeface="Arial" panose="020B0604020202020204" pitchFamily="34" charset="0"/>
              </a:defRPr>
            </a:lvl1pPr>
          </a:lstStyle>
          <a:p>
            <a:pPr marL="0" indent="0">
              <a:lnSpc>
                <a:spcPct val="150000"/>
              </a:lnSpc>
              <a:buNone/>
            </a:pPr>
            <a:r>
              <a:rPr lang="en-US" b="0" dirty="0">
                <a:solidFill>
                  <a:schemeClr val="tx1"/>
                </a:solidFill>
              </a:rPr>
              <a:t>Step4: Then test and verify </a:t>
            </a:r>
            <a:r>
              <a:rPr lang="en-US" b="0" dirty="0">
                <a:solidFill>
                  <a:schemeClr val="tx1"/>
                </a:solidFill>
                <a:sym typeface="Wingdings" panose="05000000000000000000" pitchFamily="2" charset="2"/>
              </a:rPr>
              <a:t> Test program experiment can detect and cover noise image FHD video channel live</a:t>
            </a:r>
            <a:endParaRPr lang="en-US" b="0" dirty="0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386E59F-7360-4895-B213-8BB817783117}"/>
              </a:ext>
            </a:extLst>
          </p:cNvPr>
          <p:cNvSpPr txBox="1"/>
          <p:nvPr/>
        </p:nvSpPr>
        <p:spPr>
          <a:xfrm>
            <a:off x="290285" y="5738330"/>
            <a:ext cx="9506858" cy="82868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TW" sz="17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Summary:</a:t>
            </a:r>
            <a:r>
              <a:rPr lang="zh-TW" altLang="en-US" sz="17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17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sz="17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 Test program experiment can detect and cover noise image FHD video channel live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E772C66-C4B5-4F12-A110-196707737FD7}"/>
              </a:ext>
            </a:extLst>
          </p:cNvPr>
          <p:cNvGrpSpPr/>
          <p:nvPr/>
        </p:nvGrpSpPr>
        <p:grpSpPr>
          <a:xfrm>
            <a:off x="1751023" y="3849612"/>
            <a:ext cx="4130608" cy="1440378"/>
            <a:chOff x="2100373" y="3849612"/>
            <a:chExt cx="4130608" cy="1440378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BD061D5-09C6-47B5-A9F2-0A1C8CF0C0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2100373" y="3849612"/>
              <a:ext cx="4130608" cy="1440378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5EA5657-BC2D-42EE-BE15-D915D6466C73}"/>
                </a:ext>
              </a:extLst>
            </p:cNvPr>
            <p:cNvSpPr txBox="1"/>
            <p:nvPr/>
          </p:nvSpPr>
          <p:spPr>
            <a:xfrm>
              <a:off x="5200650" y="4287720"/>
              <a:ext cx="996383" cy="369332"/>
            </a:xfrm>
            <a:prstGeom prst="rect">
              <a:avLst/>
            </a:prstGeom>
            <a:solidFill>
              <a:srgbClr val="FF000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NG LOG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EC083B06-DE49-46AF-B1CD-7A6AEF22971F}"/>
              </a:ext>
            </a:extLst>
          </p:cNvPr>
          <p:cNvGrpSpPr/>
          <p:nvPr/>
        </p:nvGrpSpPr>
        <p:grpSpPr>
          <a:xfrm>
            <a:off x="6171533" y="3849611"/>
            <a:ext cx="4130608" cy="1440378"/>
            <a:chOff x="6282758" y="3849611"/>
            <a:chExt cx="4130608" cy="1440378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AE73E74-535E-4C88-AAEC-279F78201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6282758" y="3849611"/>
              <a:ext cx="4130608" cy="1440378"/>
            </a:xfrm>
            <a:prstGeom prst="rect">
              <a:avLst/>
            </a:prstGeom>
            <a:ln>
              <a:solidFill>
                <a:srgbClr val="00B050"/>
              </a:solidFill>
            </a:ln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6CE1BA14-FB5D-4739-8069-AE779C442957}"/>
                </a:ext>
              </a:extLst>
            </p:cNvPr>
            <p:cNvSpPr txBox="1"/>
            <p:nvPr/>
          </p:nvSpPr>
          <p:spPr>
            <a:xfrm>
              <a:off x="9321724" y="4287720"/>
              <a:ext cx="996383" cy="369332"/>
            </a:xfrm>
            <a:prstGeom prst="rect">
              <a:avLst/>
            </a:prstGeom>
            <a:solidFill>
              <a:srgbClr val="00B050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1"/>
                  </a:solidFill>
                </a:rPr>
                <a:t>OK LOG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E03D9928-FBFC-468A-9A4A-02B2D09BB202}"/>
              </a:ext>
            </a:extLst>
          </p:cNvPr>
          <p:cNvSpPr/>
          <p:nvPr/>
        </p:nvSpPr>
        <p:spPr>
          <a:xfrm>
            <a:off x="3660675" y="4083469"/>
            <a:ext cx="1276350" cy="1428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14051B7-96B4-49E8-A7B8-5D8DFDB84AE7}"/>
              </a:ext>
            </a:extLst>
          </p:cNvPr>
          <p:cNvSpPr/>
          <p:nvPr/>
        </p:nvSpPr>
        <p:spPr>
          <a:xfrm>
            <a:off x="3660675" y="4534679"/>
            <a:ext cx="1276350" cy="14287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E9B2E61-DD6C-407F-B9E2-BD1514394B88}"/>
              </a:ext>
            </a:extLst>
          </p:cNvPr>
          <p:cNvSpPr/>
          <p:nvPr/>
        </p:nvSpPr>
        <p:spPr>
          <a:xfrm>
            <a:off x="8040111" y="4541224"/>
            <a:ext cx="808437" cy="165385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41345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538421"/>
              </p:ext>
            </p:extLst>
          </p:nvPr>
        </p:nvGraphicFramePr>
        <p:xfrm>
          <a:off x="530402" y="796028"/>
          <a:ext cx="11443883" cy="3485684"/>
        </p:xfrm>
        <a:graphic>
          <a:graphicData uri="http://schemas.openxmlformats.org/drawingml/2006/table">
            <a:tbl>
              <a:tblPr/>
              <a:tblGrid>
                <a:gridCol w="1074381">
                  <a:extLst>
                    <a:ext uri="{9D8B030D-6E8A-4147-A177-3AD203B41FA5}">
                      <a16:colId xmlns:a16="http://schemas.microsoft.com/office/drawing/2014/main" val="2096632709"/>
                    </a:ext>
                  </a:extLst>
                </a:gridCol>
                <a:gridCol w="2658370">
                  <a:extLst>
                    <a:ext uri="{9D8B030D-6E8A-4147-A177-3AD203B41FA5}">
                      <a16:colId xmlns:a16="http://schemas.microsoft.com/office/drawing/2014/main" val="819519761"/>
                    </a:ext>
                  </a:extLst>
                </a:gridCol>
                <a:gridCol w="7711132">
                  <a:extLst>
                    <a:ext uri="{9D8B030D-6E8A-4147-A177-3AD203B41FA5}">
                      <a16:colId xmlns:a16="http://schemas.microsoft.com/office/drawing/2014/main" val="4200885175"/>
                    </a:ext>
                  </a:extLst>
                </a:gridCol>
              </a:tblGrid>
              <a:tr h="248287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No.#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Items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Result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63675104"/>
                  </a:ext>
                </a:extLst>
              </a:tr>
              <a:tr h="31558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Confirm Fail Symptom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FHD (1920 x 1080, codecs: H264 AVC/AAC) channel live suffers from image noise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0874422"/>
                  </a:ext>
                </a:extLst>
              </a:tr>
              <a:tr h="29045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Production history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No abnormal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4237226"/>
                  </a:ext>
                </a:extLst>
              </a:tr>
              <a:tr h="4859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Visual Inspection And X-ray Checking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 found product warranty seal broken</a:t>
                      </a:r>
                    </a:p>
                    <a:p>
                      <a:pPr algn="l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X-ray no found abnormal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5388805"/>
                  </a:ext>
                </a:extLst>
              </a:tr>
              <a:tr h="67957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OBA Function Analysis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 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Product can’t re-test at OBA station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Check video YOUTOBE: no found abnormal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746067"/>
                  </a:ext>
                </a:extLst>
              </a:tr>
              <a:tr h="3266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Android Version Verification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NG board still noise when change other android version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0499548"/>
                  </a:ext>
                </a:extLst>
              </a:tr>
              <a:tr h="48596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Factory Image Verification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Product pass normally at FATP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Noise image can detect at factory image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4800276"/>
                  </a:ext>
                </a:extLst>
              </a:tr>
              <a:tr h="3266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Measurement Analysis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 Impedance and voltage no abnormal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4629810"/>
                  </a:ext>
                </a:extLst>
              </a:tr>
              <a:tr h="32661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Noise Coverage Experiment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>
                          <a:solidFill>
                            <a:srgbClr val="00B05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 Test program experiment can detect  and cover noise image FHD video channel live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0554001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4BDA0324-CB35-4B1D-9BFE-EDFD16DC9B00}"/>
              </a:ext>
            </a:extLst>
          </p:cNvPr>
          <p:cNvSpPr txBox="1"/>
          <p:nvPr/>
        </p:nvSpPr>
        <p:spPr>
          <a:xfrm>
            <a:off x="530402" y="4367437"/>
            <a:ext cx="11240683" cy="18933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*NEXT FA: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Co-work with RD update test plane: add item test “check HDMI H264 video” at FT1 station. </a:t>
            </a:r>
            <a:r>
              <a:rPr lang="en-US" sz="1600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Done 07/25</a:t>
            </a:r>
          </a:p>
          <a:p>
            <a:pPr>
              <a:lnSpc>
                <a:spcPct val="150000"/>
              </a:lnSpc>
            </a:pP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CTR verify 100pcs experimental run to assess the test program before implementing in mass production. Owner: PE Justin, PD: Van </a:t>
            </a:r>
            <a:r>
              <a:rPr lang="en-US" sz="1600" dirty="0" err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anh</a:t>
            </a: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Due date: 08/13</a:t>
            </a:r>
            <a:b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16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Then CTR done. We will continue further analysis. Owner: PE Justin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E74242-F8BB-4238-B2B6-DA126B5CE75E}"/>
              </a:ext>
            </a:extLst>
          </p:cNvPr>
          <p:cNvSpPr txBox="1"/>
          <p:nvPr/>
        </p:nvSpPr>
        <p:spPr>
          <a:xfrm>
            <a:off x="886281" y="106078"/>
            <a:ext cx="22878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sz="36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</p:txBody>
      </p:sp>
    </p:spTree>
    <p:extLst>
      <p:ext uri="{BB962C8B-B14F-4D97-AF65-F5344CB8AC3E}">
        <p14:creationId xmlns:p14="http://schemas.microsoft.com/office/powerpoint/2010/main" val="10224487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19502</TotalTime>
  <Words>1206</Words>
  <Application>Microsoft Office PowerPoint</Application>
  <PresentationFormat>Widescreen</PresentationFormat>
  <Paragraphs>340</Paragraphs>
  <Slides>11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Microsoft JhengHei</vt:lpstr>
      <vt:lpstr>Microsoft JhengHei</vt:lpstr>
      <vt:lpstr>新細明體</vt:lpstr>
      <vt:lpstr>SimSun</vt:lpstr>
      <vt:lpstr>微软雅黑</vt:lpstr>
      <vt:lpstr>等线</vt:lpstr>
      <vt:lpstr>Arial</vt:lpstr>
      <vt:lpstr>Calibri</vt:lpstr>
      <vt:lpstr>Calibri Light</vt:lpstr>
      <vt:lpstr>Wingdings</vt:lpstr>
      <vt:lpstr>Office Theme</vt:lpstr>
      <vt:lpstr>Document</vt:lpstr>
      <vt:lpstr>Packager Shell Object</vt:lpstr>
      <vt:lpstr>BFX AT-100 FHD channel (live) noise FA report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BFX AT-100 FHD channel (live) noise FA report</dc:title>
  <dc:creator>吳輝午</dc:creator>
  <cp:lastModifiedBy>吳輝午</cp:lastModifiedBy>
  <cp:revision>526</cp:revision>
  <dcterms:created xsi:type="dcterms:W3CDTF">2025-05-24T02:36:05Z</dcterms:created>
  <dcterms:modified xsi:type="dcterms:W3CDTF">2025-08-05T07:05:57Z</dcterms:modified>
</cp:coreProperties>
</file>